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5143500" type="screen16x9"/>
  <p:notesSz cx="6858000" cy="9144000"/>
  <p:embeddedFontLst>
    <p:embeddedFont>
      <p:font typeface="Montserrat" panose="020B0604020202020204" charset="0"/>
      <p:regular r:id="rId36"/>
      <p:bold r:id="rId37"/>
    </p:embeddedFont>
    <p:embeddedFont>
      <p:font typeface="Oswald" panose="020B0604020202020204" charset="0"/>
      <p:regular r:id="rId38"/>
      <p:bold r:id="rId39"/>
    </p:embeddedFont>
    <p:embeddedFont>
      <p:font typeface="Playfair Display"/>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68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51269767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248701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8406779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0842491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497833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9285699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465710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Shape 1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876768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5996229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4" name="Shape 1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164801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853322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6" name="Shape 1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327855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 name="Shape 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703082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1" name="Shape 1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6318442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7" name="Shape 1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924802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3" name="Shape 1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2111683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9" name="Shape 1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926838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586830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 name="Shape 2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4437423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8" name="Shape 2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077558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4" name="Shape 2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8473320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0" name="Shape 2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287892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5" name="Shape 2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684727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675980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1" name="Shape 2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4207720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6" name="Shape 2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5318727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1" name="Shape 2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663590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17626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45924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76258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69023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879658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83393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41107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sp>
        <p:nvSpPr>
          <p:cNvPr id="10" name="Shape 10"/>
          <p:cNvSpPr/>
          <p:nvPr/>
        </p:nvSpPr>
        <p:spPr>
          <a:xfrm>
            <a:off x="4286250" y="0"/>
            <a:ext cx="72300" cy="5143499"/>
          </a:xfrm>
          <a:prstGeom prst="rect">
            <a:avLst/>
          </a:prstGeom>
          <a:solidFill>
            <a:schemeClr val="dk2"/>
          </a:solidFill>
          <a:ln>
            <a:noFill/>
          </a:ln>
        </p:spPr>
        <p:txBody>
          <a:bodyPr lIns="91425" tIns="91425" rIns="91425" bIns="91425" anchor="ctr" anchorCtr="0">
            <a:noAutofit/>
          </a:bodyPr>
          <a:lstStyle/>
          <a:p>
            <a:pPr lvl="0">
              <a:spcBef>
                <a:spcPts val="0"/>
              </a:spcBef>
              <a:buNone/>
            </a:pPr>
            <a:endParaRPr/>
          </a:p>
        </p:txBody>
      </p:sp>
      <p:sp>
        <p:nvSpPr>
          <p:cNvPr id="11" name="Shape 11"/>
          <p:cNvSpPr/>
          <p:nvPr/>
        </p:nvSpPr>
        <p:spPr>
          <a:xfrm>
            <a:off x="4358475" y="0"/>
            <a:ext cx="3853199" cy="5143499"/>
          </a:xfrm>
          <a:prstGeom prst="rect">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12" name="Shape 12"/>
          <p:cNvSpPr txBox="1">
            <a:spLocks noGrp="1"/>
          </p:cNvSpPr>
          <p:nvPr>
            <p:ph type="ctrTitle"/>
          </p:nvPr>
        </p:nvSpPr>
        <p:spPr>
          <a:xfrm>
            <a:off x="344250" y="1403850"/>
            <a:ext cx="8455500" cy="2146800"/>
          </a:xfrm>
          <a:prstGeom prst="rect">
            <a:avLst/>
          </a:prstGeom>
          <a:solidFill>
            <a:srgbClr val="FFFFFF"/>
          </a:solidFill>
        </p:spPr>
        <p:txBody>
          <a:bodyPr lIns="91425" tIns="91425" rIns="91425" bIns="91425" anchor="ctr" anchorCtr="0"/>
          <a:lstStyle>
            <a:lvl1pPr lvl="0" algn="ctr">
              <a:spcBef>
                <a:spcPts val="0"/>
              </a:spcBef>
              <a:buSzPct val="100000"/>
              <a:buFont typeface="Playfair Display"/>
              <a:defRPr sz="6800" b="1">
                <a:latin typeface="Playfair Display"/>
                <a:ea typeface="Playfair Display"/>
                <a:cs typeface="Playfair Display"/>
                <a:sym typeface="Playfair Display"/>
              </a:defRPr>
            </a:lvl1pPr>
            <a:lvl2pPr lvl="1" algn="ctr">
              <a:spcBef>
                <a:spcPts val="0"/>
              </a:spcBef>
              <a:buSzPct val="100000"/>
              <a:buFont typeface="Playfair Display"/>
              <a:defRPr sz="6800" b="1">
                <a:latin typeface="Playfair Display"/>
                <a:ea typeface="Playfair Display"/>
                <a:cs typeface="Playfair Display"/>
                <a:sym typeface="Playfair Display"/>
              </a:defRPr>
            </a:lvl2pPr>
            <a:lvl3pPr lvl="2" algn="ctr">
              <a:spcBef>
                <a:spcPts val="0"/>
              </a:spcBef>
              <a:buSzPct val="100000"/>
              <a:buFont typeface="Playfair Display"/>
              <a:defRPr sz="6800" b="1">
                <a:latin typeface="Playfair Display"/>
                <a:ea typeface="Playfair Display"/>
                <a:cs typeface="Playfair Display"/>
                <a:sym typeface="Playfair Display"/>
              </a:defRPr>
            </a:lvl3pPr>
            <a:lvl4pPr lvl="3" algn="ctr">
              <a:spcBef>
                <a:spcPts val="0"/>
              </a:spcBef>
              <a:buSzPct val="100000"/>
              <a:buFont typeface="Playfair Display"/>
              <a:defRPr sz="6800" b="1">
                <a:latin typeface="Playfair Display"/>
                <a:ea typeface="Playfair Display"/>
                <a:cs typeface="Playfair Display"/>
                <a:sym typeface="Playfair Display"/>
              </a:defRPr>
            </a:lvl4pPr>
            <a:lvl5pPr lvl="4" algn="ctr">
              <a:spcBef>
                <a:spcPts val="0"/>
              </a:spcBef>
              <a:buSzPct val="100000"/>
              <a:buFont typeface="Playfair Display"/>
              <a:defRPr sz="6800" b="1">
                <a:latin typeface="Playfair Display"/>
                <a:ea typeface="Playfair Display"/>
                <a:cs typeface="Playfair Display"/>
                <a:sym typeface="Playfair Display"/>
              </a:defRPr>
            </a:lvl5pPr>
            <a:lvl6pPr lvl="5" algn="ctr">
              <a:spcBef>
                <a:spcPts val="0"/>
              </a:spcBef>
              <a:buSzPct val="100000"/>
              <a:buFont typeface="Playfair Display"/>
              <a:defRPr sz="6800" b="1">
                <a:latin typeface="Playfair Display"/>
                <a:ea typeface="Playfair Display"/>
                <a:cs typeface="Playfair Display"/>
                <a:sym typeface="Playfair Display"/>
              </a:defRPr>
            </a:lvl6pPr>
            <a:lvl7pPr lvl="6" algn="ctr">
              <a:spcBef>
                <a:spcPts val="0"/>
              </a:spcBef>
              <a:buSzPct val="100000"/>
              <a:buFont typeface="Playfair Display"/>
              <a:defRPr sz="6800" b="1">
                <a:latin typeface="Playfair Display"/>
                <a:ea typeface="Playfair Display"/>
                <a:cs typeface="Playfair Display"/>
                <a:sym typeface="Playfair Display"/>
              </a:defRPr>
            </a:lvl7pPr>
            <a:lvl8pPr lvl="7" algn="ctr">
              <a:spcBef>
                <a:spcPts val="0"/>
              </a:spcBef>
              <a:buSzPct val="100000"/>
              <a:buFont typeface="Playfair Display"/>
              <a:defRPr sz="6800" b="1">
                <a:latin typeface="Playfair Display"/>
                <a:ea typeface="Playfair Display"/>
                <a:cs typeface="Playfair Display"/>
                <a:sym typeface="Playfair Display"/>
              </a:defRPr>
            </a:lvl8pPr>
            <a:lvl9pPr lvl="8" algn="ctr">
              <a:spcBef>
                <a:spcPts val="0"/>
              </a:spcBef>
              <a:buSzPct val="100000"/>
              <a:buFont typeface="Playfair Display"/>
              <a:defRPr sz="6800" b="1">
                <a:latin typeface="Playfair Display"/>
                <a:ea typeface="Playfair Display"/>
                <a:cs typeface="Playfair Display"/>
                <a:sym typeface="Playfair Display"/>
              </a:defRPr>
            </a:lvl9pPr>
          </a:lstStyle>
          <a:p>
            <a:endParaRPr/>
          </a:p>
        </p:txBody>
      </p:sp>
      <p:sp>
        <p:nvSpPr>
          <p:cNvPr id="13" name="Shape 13"/>
          <p:cNvSpPr txBox="1">
            <a:spLocks noGrp="1"/>
          </p:cNvSpPr>
          <p:nvPr>
            <p:ph type="subTitle" idx="1"/>
          </p:nvPr>
        </p:nvSpPr>
        <p:spPr>
          <a:xfrm>
            <a:off x="344250" y="3550650"/>
            <a:ext cx="4910100" cy="577799"/>
          </a:xfrm>
          <a:prstGeom prst="rect">
            <a:avLst/>
          </a:prstGeom>
          <a:solidFill>
            <a:schemeClr val="dk2"/>
          </a:solidFill>
        </p:spPr>
        <p:txBody>
          <a:bodyPr lIns="91425" tIns="91425" rIns="91425" bIns="91425" anchor="ctr" anchorCtr="0"/>
          <a:lstStyle>
            <a:lvl1pPr lvl="0">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9pPr>
          </a:lstStyle>
          <a:p>
            <a:endParaRPr/>
          </a:p>
        </p:txBody>
      </p:sp>
      <p:sp>
        <p:nvSpPr>
          <p:cNvPr id="14" name="Shape 14"/>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311700" y="999925"/>
            <a:ext cx="8520599" cy="2146199"/>
          </a:xfrm>
          <a:prstGeom prst="rect">
            <a:avLst/>
          </a:prstGeom>
        </p:spPr>
        <p:txBody>
          <a:bodyPr lIns="91425" tIns="91425" rIns="91425" bIns="91425" anchor="b" anchorCtr="0"/>
          <a:lstStyle>
            <a:lvl1pPr lvl="0" algn="ctr">
              <a:spcBef>
                <a:spcPts val="0"/>
              </a:spcBef>
              <a:buSzPct val="100000"/>
              <a:buFont typeface="Montserrat"/>
              <a:defRPr sz="14000">
                <a:latin typeface="Montserrat"/>
                <a:ea typeface="Montserrat"/>
                <a:cs typeface="Montserrat"/>
                <a:sym typeface="Montserrat"/>
              </a:defRPr>
            </a:lvl1pPr>
            <a:lvl2pPr lvl="1" algn="ctr">
              <a:spcBef>
                <a:spcPts val="0"/>
              </a:spcBef>
              <a:buSzPct val="100000"/>
              <a:buFont typeface="Montserrat"/>
              <a:defRPr sz="14000">
                <a:latin typeface="Montserrat"/>
                <a:ea typeface="Montserrat"/>
                <a:cs typeface="Montserrat"/>
                <a:sym typeface="Montserrat"/>
              </a:defRPr>
            </a:lvl2pPr>
            <a:lvl3pPr lvl="2" algn="ctr">
              <a:spcBef>
                <a:spcPts val="0"/>
              </a:spcBef>
              <a:buSzPct val="100000"/>
              <a:buFont typeface="Montserrat"/>
              <a:defRPr sz="14000">
                <a:latin typeface="Montserrat"/>
                <a:ea typeface="Montserrat"/>
                <a:cs typeface="Montserrat"/>
                <a:sym typeface="Montserrat"/>
              </a:defRPr>
            </a:lvl3pPr>
            <a:lvl4pPr lvl="3" algn="ctr">
              <a:spcBef>
                <a:spcPts val="0"/>
              </a:spcBef>
              <a:buSzPct val="100000"/>
              <a:buFont typeface="Montserrat"/>
              <a:defRPr sz="14000">
                <a:latin typeface="Montserrat"/>
                <a:ea typeface="Montserrat"/>
                <a:cs typeface="Montserrat"/>
                <a:sym typeface="Montserrat"/>
              </a:defRPr>
            </a:lvl4pPr>
            <a:lvl5pPr lvl="4" algn="ctr">
              <a:spcBef>
                <a:spcPts val="0"/>
              </a:spcBef>
              <a:buSzPct val="100000"/>
              <a:buFont typeface="Montserrat"/>
              <a:defRPr sz="14000">
                <a:latin typeface="Montserrat"/>
                <a:ea typeface="Montserrat"/>
                <a:cs typeface="Montserrat"/>
                <a:sym typeface="Montserrat"/>
              </a:defRPr>
            </a:lvl5pPr>
            <a:lvl6pPr lvl="5" algn="ctr">
              <a:spcBef>
                <a:spcPts val="0"/>
              </a:spcBef>
              <a:buSzPct val="100000"/>
              <a:buFont typeface="Montserrat"/>
              <a:defRPr sz="14000">
                <a:latin typeface="Montserrat"/>
                <a:ea typeface="Montserrat"/>
                <a:cs typeface="Montserrat"/>
                <a:sym typeface="Montserrat"/>
              </a:defRPr>
            </a:lvl6pPr>
            <a:lvl7pPr lvl="6" algn="ctr">
              <a:spcBef>
                <a:spcPts val="0"/>
              </a:spcBef>
              <a:buSzPct val="100000"/>
              <a:buFont typeface="Montserrat"/>
              <a:defRPr sz="14000">
                <a:latin typeface="Montserrat"/>
                <a:ea typeface="Montserrat"/>
                <a:cs typeface="Montserrat"/>
                <a:sym typeface="Montserrat"/>
              </a:defRPr>
            </a:lvl7pPr>
            <a:lvl8pPr lvl="7" algn="ctr">
              <a:spcBef>
                <a:spcPts val="0"/>
              </a:spcBef>
              <a:buSzPct val="100000"/>
              <a:buFont typeface="Montserrat"/>
              <a:defRPr sz="14000">
                <a:latin typeface="Montserrat"/>
                <a:ea typeface="Montserrat"/>
                <a:cs typeface="Montserrat"/>
                <a:sym typeface="Montserrat"/>
              </a:defRPr>
            </a:lvl8pPr>
            <a:lvl9pPr lvl="8" algn="ctr">
              <a:spcBef>
                <a:spcPts val="0"/>
              </a:spcBef>
              <a:buSzPct val="100000"/>
              <a:buFont typeface="Montserrat"/>
              <a:defRPr sz="14000">
                <a:latin typeface="Montserrat"/>
                <a:ea typeface="Montserrat"/>
                <a:cs typeface="Montserrat"/>
                <a:sym typeface="Montserrat"/>
              </a:defRPr>
            </a:lvl9pPr>
          </a:lstStyle>
          <a:p>
            <a:endParaRPr/>
          </a:p>
        </p:txBody>
      </p:sp>
      <p:sp>
        <p:nvSpPr>
          <p:cNvPr id="50" name="Shape 50"/>
          <p:cNvSpPr txBox="1">
            <a:spLocks noGrp="1"/>
          </p:cNvSpPr>
          <p:nvPr>
            <p:ph type="body" idx="1"/>
          </p:nvPr>
        </p:nvSpPr>
        <p:spPr>
          <a:xfrm>
            <a:off x="311700" y="3228425"/>
            <a:ext cx="8520599"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1" name="Shape 51"/>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2"/>
        <p:cNvGrpSpPr/>
        <p:nvPr/>
      </p:nvGrpSpPr>
      <p:grpSpPr>
        <a:xfrm>
          <a:off x="0" y="0"/>
          <a:ext cx="0" cy="0"/>
          <a:chOff x="0" y="0"/>
          <a:chExt cx="0" cy="0"/>
        </a:xfrm>
      </p:grpSpPr>
      <p:sp>
        <p:nvSpPr>
          <p:cNvPr id="53" name="Shape 53"/>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accent5"/>
        </a:solidFill>
        <a:effectLst/>
      </p:bgPr>
    </p:bg>
    <p:spTree>
      <p:nvGrpSpPr>
        <p:cNvPr id="1" name="Shape 15"/>
        <p:cNvGrpSpPr/>
        <p:nvPr/>
      </p:nvGrpSpPr>
      <p:grpSpPr>
        <a:xfrm>
          <a:off x="0" y="0"/>
          <a:ext cx="0" cy="0"/>
          <a:chOff x="0" y="0"/>
          <a:chExt cx="0" cy="0"/>
        </a:xfrm>
      </p:grpSpPr>
      <p:sp>
        <p:nvSpPr>
          <p:cNvPr id="16" name="Shape 16"/>
          <p:cNvSpPr/>
          <p:nvPr/>
        </p:nvSpPr>
        <p:spPr>
          <a:xfrm rot="5400000">
            <a:off x="4550700" y="-498599"/>
            <a:ext cx="42600" cy="8455799"/>
          </a:xfrm>
          <a:prstGeom prst="rect">
            <a:avLst/>
          </a:prstGeom>
          <a:solidFill>
            <a:schemeClr val="dk2"/>
          </a:solidFill>
          <a:ln>
            <a:noFill/>
          </a:ln>
        </p:spPr>
        <p:txBody>
          <a:bodyPr lIns="91425" tIns="91425" rIns="91425" bIns="91425" anchor="ctr" anchorCtr="0">
            <a:noAutofit/>
          </a:bodyPr>
          <a:lstStyle/>
          <a:p>
            <a:pPr lvl="0">
              <a:spcBef>
                <a:spcPts val="0"/>
              </a:spcBef>
              <a:buNone/>
            </a:pPr>
            <a:endParaRPr/>
          </a:p>
        </p:txBody>
      </p:sp>
      <p:sp>
        <p:nvSpPr>
          <p:cNvPr id="17" name="Shape 17"/>
          <p:cNvSpPr txBox="1">
            <a:spLocks noGrp="1"/>
          </p:cNvSpPr>
          <p:nvPr>
            <p:ph type="title"/>
          </p:nvPr>
        </p:nvSpPr>
        <p:spPr>
          <a:xfrm>
            <a:off x="344250" y="1403850"/>
            <a:ext cx="8455500" cy="2146800"/>
          </a:xfrm>
          <a:prstGeom prst="rect">
            <a:avLst/>
          </a:prstGeom>
          <a:solidFill>
            <a:srgbClr val="FFFFFF"/>
          </a:solidFill>
        </p:spPr>
        <p:txBody>
          <a:bodyPr lIns="91425" tIns="91425" rIns="91425" bIns="91425" anchor="ctr" anchorCtr="0"/>
          <a:lstStyle>
            <a:lvl1pPr lvl="0" algn="ctr">
              <a:spcBef>
                <a:spcPts val="0"/>
              </a:spcBef>
              <a:buSzPct val="100000"/>
              <a:buFont typeface="Playfair Display"/>
              <a:defRPr sz="4800" b="1">
                <a:latin typeface="Playfair Display"/>
                <a:ea typeface="Playfair Display"/>
                <a:cs typeface="Playfair Display"/>
                <a:sym typeface="Playfair Display"/>
              </a:defRPr>
            </a:lvl1pPr>
            <a:lvl2pPr lvl="1" algn="ctr">
              <a:spcBef>
                <a:spcPts val="0"/>
              </a:spcBef>
              <a:buSzPct val="100000"/>
              <a:buFont typeface="Playfair Display"/>
              <a:defRPr sz="4800" b="1">
                <a:latin typeface="Playfair Display"/>
                <a:ea typeface="Playfair Display"/>
                <a:cs typeface="Playfair Display"/>
                <a:sym typeface="Playfair Display"/>
              </a:defRPr>
            </a:lvl2pPr>
            <a:lvl3pPr lvl="2" algn="ctr">
              <a:spcBef>
                <a:spcPts val="0"/>
              </a:spcBef>
              <a:buSzPct val="100000"/>
              <a:buFont typeface="Playfair Display"/>
              <a:defRPr sz="4800" b="1">
                <a:latin typeface="Playfair Display"/>
                <a:ea typeface="Playfair Display"/>
                <a:cs typeface="Playfair Display"/>
                <a:sym typeface="Playfair Display"/>
              </a:defRPr>
            </a:lvl3pPr>
            <a:lvl4pPr lvl="3" algn="ctr">
              <a:spcBef>
                <a:spcPts val="0"/>
              </a:spcBef>
              <a:buSzPct val="100000"/>
              <a:buFont typeface="Playfair Display"/>
              <a:defRPr sz="4800" b="1">
                <a:latin typeface="Playfair Display"/>
                <a:ea typeface="Playfair Display"/>
                <a:cs typeface="Playfair Display"/>
                <a:sym typeface="Playfair Display"/>
              </a:defRPr>
            </a:lvl4pPr>
            <a:lvl5pPr lvl="4" algn="ctr">
              <a:spcBef>
                <a:spcPts val="0"/>
              </a:spcBef>
              <a:buSzPct val="100000"/>
              <a:buFont typeface="Playfair Display"/>
              <a:defRPr sz="4800" b="1">
                <a:latin typeface="Playfair Display"/>
                <a:ea typeface="Playfair Display"/>
                <a:cs typeface="Playfair Display"/>
                <a:sym typeface="Playfair Display"/>
              </a:defRPr>
            </a:lvl5pPr>
            <a:lvl6pPr lvl="5" algn="ctr">
              <a:spcBef>
                <a:spcPts val="0"/>
              </a:spcBef>
              <a:buSzPct val="100000"/>
              <a:buFont typeface="Playfair Display"/>
              <a:defRPr sz="4800" b="1">
                <a:latin typeface="Playfair Display"/>
                <a:ea typeface="Playfair Display"/>
                <a:cs typeface="Playfair Display"/>
                <a:sym typeface="Playfair Display"/>
              </a:defRPr>
            </a:lvl6pPr>
            <a:lvl7pPr lvl="6" algn="ctr">
              <a:spcBef>
                <a:spcPts val="0"/>
              </a:spcBef>
              <a:buSzPct val="100000"/>
              <a:buFont typeface="Playfair Display"/>
              <a:defRPr sz="4800" b="1">
                <a:latin typeface="Playfair Display"/>
                <a:ea typeface="Playfair Display"/>
                <a:cs typeface="Playfair Display"/>
                <a:sym typeface="Playfair Display"/>
              </a:defRPr>
            </a:lvl7pPr>
            <a:lvl8pPr lvl="7" algn="ctr">
              <a:spcBef>
                <a:spcPts val="0"/>
              </a:spcBef>
              <a:buSzPct val="100000"/>
              <a:buFont typeface="Playfair Display"/>
              <a:defRPr sz="4800" b="1">
                <a:latin typeface="Playfair Display"/>
                <a:ea typeface="Playfair Display"/>
                <a:cs typeface="Playfair Display"/>
                <a:sym typeface="Playfair Display"/>
              </a:defRPr>
            </a:lvl8pPr>
            <a:lvl9pPr lvl="8" algn="ctr">
              <a:spcBef>
                <a:spcPts val="0"/>
              </a:spcBef>
              <a:buSzPct val="100000"/>
              <a:buFont typeface="Playfair Display"/>
              <a:defRPr sz="4800" b="1">
                <a:latin typeface="Playfair Display"/>
                <a:ea typeface="Playfair Display"/>
                <a:cs typeface="Playfair Display"/>
                <a:sym typeface="Playfair Display"/>
              </a:defRPr>
            </a:lvl9pPr>
          </a:lstStyle>
          <a:p>
            <a:endParaRPr/>
          </a:p>
        </p:txBody>
      </p:sp>
      <p:sp>
        <p:nvSpPr>
          <p:cNvPr id="18" name="Shape 18"/>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311700" y="445025"/>
            <a:ext cx="8520599" cy="572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1" name="Shape 21"/>
          <p:cNvSpPr txBox="1">
            <a:spLocks noGrp="1"/>
          </p:cNvSpPr>
          <p:nvPr>
            <p:ph type="body" idx="1"/>
          </p:nvPr>
        </p:nvSpPr>
        <p:spPr>
          <a:xfrm>
            <a:off x="311700" y="1234075"/>
            <a:ext cx="8520599" cy="33348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311700" y="445025"/>
            <a:ext cx="8520599" cy="572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5" name="Shape 25"/>
          <p:cNvSpPr txBox="1">
            <a:spLocks noGrp="1"/>
          </p:cNvSpPr>
          <p:nvPr>
            <p:ph type="body" idx="1"/>
          </p:nvPr>
        </p:nvSpPr>
        <p:spPr>
          <a:xfrm>
            <a:off x="311700" y="1234050"/>
            <a:ext cx="3999899" cy="33348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6" name="Shape 26"/>
          <p:cNvSpPr txBox="1">
            <a:spLocks noGrp="1"/>
          </p:cNvSpPr>
          <p:nvPr>
            <p:ph type="body" idx="2"/>
          </p:nvPr>
        </p:nvSpPr>
        <p:spPr>
          <a:xfrm>
            <a:off x="4832400" y="1234050"/>
            <a:ext cx="3999899" cy="33348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7" name="Shape 27"/>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445025"/>
            <a:ext cx="8520599" cy="572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0" name="Shape 30"/>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11700" y="555600"/>
            <a:ext cx="2807999" cy="755699"/>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3" name="Shape 33"/>
          <p:cNvSpPr txBox="1">
            <a:spLocks noGrp="1"/>
          </p:cNvSpPr>
          <p:nvPr>
            <p:ph type="body" idx="1"/>
          </p:nvPr>
        </p:nvSpPr>
        <p:spPr>
          <a:xfrm>
            <a:off x="311700" y="1389600"/>
            <a:ext cx="2807999"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4" name="Shape 34"/>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3"/>
        </a:solidFill>
        <a:effectLst/>
      </p:bgPr>
    </p:bg>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90250" y="526350"/>
            <a:ext cx="5618700" cy="4090800"/>
          </a:xfrm>
          <a:prstGeom prst="rect">
            <a:avLst/>
          </a:prstGeom>
        </p:spPr>
        <p:txBody>
          <a:bodyPr lIns="91425" tIns="91425" rIns="91425" bIns="91425" anchor="ctr" anchorCtr="0"/>
          <a:lstStyle>
            <a:lvl1pPr lvl="0">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1pPr>
            <a:lvl2pPr lvl="1">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2pPr>
            <a:lvl3pPr lvl="2">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3pPr>
            <a:lvl4pPr lvl="3">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4pPr>
            <a:lvl5pPr lvl="4">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5pPr>
            <a:lvl6pPr lvl="5">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6pPr>
            <a:lvl7pPr lvl="6">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7pPr>
            <a:lvl8pPr lvl="7">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8pPr>
            <a:lvl9pPr lvl="8">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9pPr>
          </a:lstStyle>
          <a:p>
            <a:endParaRPr/>
          </a:p>
        </p:txBody>
      </p:sp>
      <p:sp>
        <p:nvSpPr>
          <p:cNvPr id="37" name="Shape 37"/>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8"/>
        <p:cNvGrpSpPr/>
        <p:nvPr/>
      </p:nvGrpSpPr>
      <p:grpSpPr>
        <a:xfrm>
          <a:off x="0" y="0"/>
          <a:ext cx="0" cy="0"/>
          <a:chOff x="0" y="0"/>
          <a:chExt cx="0" cy="0"/>
        </a:xfrm>
      </p:grpSpPr>
      <p:sp>
        <p:nvSpPr>
          <p:cNvPr id="39" name="Shape 39"/>
          <p:cNvSpPr/>
          <p:nvPr/>
        </p:nvSpPr>
        <p:spPr>
          <a:xfrm>
            <a:off x="4572000" y="-75"/>
            <a:ext cx="4572000" cy="5143499"/>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40" name="Shape 40"/>
          <p:cNvCxnSpPr/>
          <p:nvPr/>
        </p:nvCxnSpPr>
        <p:spPr>
          <a:xfrm>
            <a:off x="5029675" y="4495500"/>
            <a:ext cx="468300" cy="0"/>
          </a:xfrm>
          <a:prstGeom prst="straightConnector1">
            <a:avLst/>
          </a:prstGeom>
          <a:noFill/>
          <a:ln w="19050" cap="flat" cmpd="sng">
            <a:solidFill>
              <a:schemeClr val="dk2"/>
            </a:solidFill>
            <a:prstDash val="solid"/>
            <a:round/>
            <a:headEnd type="none" w="med" len="med"/>
            <a:tailEnd type="none" w="med" len="med"/>
          </a:ln>
        </p:spPr>
      </p:cxnSp>
      <p:sp>
        <p:nvSpPr>
          <p:cNvPr id="41" name="Shape 41"/>
          <p:cNvSpPr txBox="1">
            <a:spLocks noGrp="1"/>
          </p:cNvSpPr>
          <p:nvPr>
            <p:ph type="title"/>
          </p:nvPr>
        </p:nvSpPr>
        <p:spPr>
          <a:xfrm>
            <a:off x="265500" y="1081675"/>
            <a:ext cx="4045199" cy="1786199"/>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2" name="Shape 42"/>
          <p:cNvSpPr txBox="1">
            <a:spLocks noGrp="1"/>
          </p:cNvSpPr>
          <p:nvPr>
            <p:ph type="subTitle" idx="1"/>
          </p:nvPr>
        </p:nvSpPr>
        <p:spPr>
          <a:xfrm>
            <a:off x="265500" y="2921400"/>
            <a:ext cx="4045199" cy="13455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43" name="Shape 43"/>
          <p:cNvSpPr txBox="1">
            <a:spLocks noGrp="1"/>
          </p:cNvSpPr>
          <p:nvPr>
            <p:ph type="body" idx="2"/>
          </p:nvPr>
        </p:nvSpPr>
        <p:spPr>
          <a:xfrm>
            <a:off x="4939500" y="724200"/>
            <a:ext cx="3837000" cy="3695099"/>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4" name="Shape 44"/>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7" name="Shape 47"/>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599" cy="572699"/>
          </a:xfrm>
          <a:prstGeom prst="rect">
            <a:avLst/>
          </a:prstGeom>
          <a:noFill/>
          <a:ln>
            <a:noFill/>
          </a:ln>
        </p:spPr>
        <p:txBody>
          <a:bodyPr lIns="91425" tIns="91425" rIns="91425" bIns="91425" anchor="t" anchorCtr="0"/>
          <a:lstStyle>
            <a:lvl1pPr lvl="0">
              <a:spcBef>
                <a:spcPts val="0"/>
              </a:spcBef>
              <a:buClr>
                <a:schemeClr val="dk2"/>
              </a:buClr>
              <a:buSzPct val="100000"/>
              <a:buFont typeface="Oswald"/>
              <a:buNone/>
              <a:defRPr sz="3000">
                <a:solidFill>
                  <a:schemeClr val="dk2"/>
                </a:solidFill>
                <a:latin typeface="Oswald"/>
                <a:ea typeface="Oswald"/>
                <a:cs typeface="Oswald"/>
                <a:sym typeface="Oswald"/>
              </a:defRPr>
            </a:lvl1pPr>
            <a:lvl2pPr lvl="1">
              <a:spcBef>
                <a:spcPts val="0"/>
              </a:spcBef>
              <a:buClr>
                <a:schemeClr val="dk2"/>
              </a:buClr>
              <a:buSzPct val="100000"/>
              <a:buFont typeface="Oswald"/>
              <a:buNone/>
              <a:defRPr sz="3000">
                <a:solidFill>
                  <a:schemeClr val="dk2"/>
                </a:solidFill>
                <a:latin typeface="Oswald"/>
                <a:ea typeface="Oswald"/>
                <a:cs typeface="Oswald"/>
                <a:sym typeface="Oswald"/>
              </a:defRPr>
            </a:lvl2pPr>
            <a:lvl3pPr lvl="2">
              <a:spcBef>
                <a:spcPts val="0"/>
              </a:spcBef>
              <a:buClr>
                <a:schemeClr val="dk2"/>
              </a:buClr>
              <a:buSzPct val="100000"/>
              <a:buFont typeface="Oswald"/>
              <a:buNone/>
              <a:defRPr sz="3000">
                <a:solidFill>
                  <a:schemeClr val="dk2"/>
                </a:solidFill>
                <a:latin typeface="Oswald"/>
                <a:ea typeface="Oswald"/>
                <a:cs typeface="Oswald"/>
                <a:sym typeface="Oswald"/>
              </a:defRPr>
            </a:lvl3pPr>
            <a:lvl4pPr lvl="3">
              <a:spcBef>
                <a:spcPts val="0"/>
              </a:spcBef>
              <a:buClr>
                <a:schemeClr val="dk2"/>
              </a:buClr>
              <a:buSzPct val="100000"/>
              <a:buFont typeface="Oswald"/>
              <a:buNone/>
              <a:defRPr sz="3000">
                <a:solidFill>
                  <a:schemeClr val="dk2"/>
                </a:solidFill>
                <a:latin typeface="Oswald"/>
                <a:ea typeface="Oswald"/>
                <a:cs typeface="Oswald"/>
                <a:sym typeface="Oswald"/>
              </a:defRPr>
            </a:lvl4pPr>
            <a:lvl5pPr lvl="4">
              <a:spcBef>
                <a:spcPts val="0"/>
              </a:spcBef>
              <a:buClr>
                <a:schemeClr val="dk2"/>
              </a:buClr>
              <a:buSzPct val="100000"/>
              <a:buFont typeface="Oswald"/>
              <a:buNone/>
              <a:defRPr sz="3000">
                <a:solidFill>
                  <a:schemeClr val="dk2"/>
                </a:solidFill>
                <a:latin typeface="Oswald"/>
                <a:ea typeface="Oswald"/>
                <a:cs typeface="Oswald"/>
                <a:sym typeface="Oswald"/>
              </a:defRPr>
            </a:lvl5pPr>
            <a:lvl6pPr lvl="5">
              <a:spcBef>
                <a:spcPts val="0"/>
              </a:spcBef>
              <a:buClr>
                <a:schemeClr val="dk2"/>
              </a:buClr>
              <a:buSzPct val="100000"/>
              <a:buFont typeface="Oswald"/>
              <a:buNone/>
              <a:defRPr sz="3000">
                <a:solidFill>
                  <a:schemeClr val="dk2"/>
                </a:solidFill>
                <a:latin typeface="Oswald"/>
                <a:ea typeface="Oswald"/>
                <a:cs typeface="Oswald"/>
                <a:sym typeface="Oswald"/>
              </a:defRPr>
            </a:lvl6pPr>
            <a:lvl7pPr lvl="6">
              <a:spcBef>
                <a:spcPts val="0"/>
              </a:spcBef>
              <a:buClr>
                <a:schemeClr val="dk2"/>
              </a:buClr>
              <a:buSzPct val="100000"/>
              <a:buFont typeface="Oswald"/>
              <a:buNone/>
              <a:defRPr sz="3000">
                <a:solidFill>
                  <a:schemeClr val="dk2"/>
                </a:solidFill>
                <a:latin typeface="Oswald"/>
                <a:ea typeface="Oswald"/>
                <a:cs typeface="Oswald"/>
                <a:sym typeface="Oswald"/>
              </a:defRPr>
            </a:lvl7pPr>
            <a:lvl8pPr lvl="7">
              <a:spcBef>
                <a:spcPts val="0"/>
              </a:spcBef>
              <a:buClr>
                <a:schemeClr val="dk2"/>
              </a:buClr>
              <a:buSzPct val="100000"/>
              <a:buFont typeface="Oswald"/>
              <a:buNone/>
              <a:defRPr sz="3000">
                <a:solidFill>
                  <a:schemeClr val="dk2"/>
                </a:solidFill>
                <a:latin typeface="Oswald"/>
                <a:ea typeface="Oswald"/>
                <a:cs typeface="Oswald"/>
                <a:sym typeface="Oswald"/>
              </a:defRPr>
            </a:lvl8pPr>
            <a:lvl9pPr lvl="8">
              <a:spcBef>
                <a:spcPts val="0"/>
              </a:spcBef>
              <a:buClr>
                <a:schemeClr val="dk2"/>
              </a:buClr>
              <a:buSzPct val="100000"/>
              <a:buFont typeface="Oswald"/>
              <a:buNone/>
              <a:defRPr sz="3000">
                <a:solidFill>
                  <a:schemeClr val="dk2"/>
                </a:solidFill>
                <a:latin typeface="Oswald"/>
                <a:ea typeface="Oswald"/>
                <a:cs typeface="Oswald"/>
                <a:sym typeface="Oswald"/>
              </a:defRPr>
            </a:lvl9pPr>
          </a:lstStyle>
          <a:p>
            <a:endParaRPr/>
          </a:p>
        </p:txBody>
      </p:sp>
      <p:sp>
        <p:nvSpPr>
          <p:cNvPr id="7" name="Shape 7"/>
          <p:cNvSpPr txBox="1">
            <a:spLocks noGrp="1"/>
          </p:cNvSpPr>
          <p:nvPr>
            <p:ph type="body" idx="1"/>
          </p:nvPr>
        </p:nvSpPr>
        <p:spPr>
          <a:xfrm>
            <a:off x="311700" y="1234075"/>
            <a:ext cx="8520599" cy="33348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Playfair Display"/>
              <a:defRPr sz="1800">
                <a:solidFill>
                  <a:schemeClr val="dk2"/>
                </a:solidFill>
                <a:latin typeface="Playfair Display"/>
                <a:ea typeface="Playfair Display"/>
                <a:cs typeface="Playfair Display"/>
                <a:sym typeface="Playfair Display"/>
              </a:defRPr>
            </a:lvl1pPr>
            <a:lvl2pPr lvl="1">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2pPr>
            <a:lvl3pPr lvl="2">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3pPr>
            <a:lvl4pPr lvl="3">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4pPr>
            <a:lvl5pPr lvl="4">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5pPr>
            <a:lvl6pPr lvl="5">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6pPr>
            <a:lvl7pPr lvl="6">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7pPr>
            <a:lvl8pPr lvl="7">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8pPr>
            <a:lvl9pPr lvl="8">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9pPr>
          </a:lstStyle>
          <a:p>
            <a:endParaRPr/>
          </a:p>
        </p:txBody>
      </p:sp>
      <p:sp>
        <p:nvSpPr>
          <p:cNvPr id="8" name="Shape 8"/>
          <p:cNvSpPr txBox="1">
            <a:spLocks noGrp="1"/>
          </p:cNvSpPr>
          <p:nvPr>
            <p:ph type="sldNum" idx="12"/>
          </p:nvPr>
        </p:nvSpPr>
        <p:spPr>
          <a:xfrm>
            <a:off x="8497999" y="4688758"/>
            <a:ext cx="548699"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latin typeface="Playfair Display"/>
                <a:ea typeface="Playfair Display"/>
                <a:cs typeface="Playfair Display"/>
                <a:sym typeface="Playfair Display"/>
              </a:rPr>
              <a:t>‹#›</a:t>
            </a:fld>
            <a:endParaRPr lang="en" sz="1000">
              <a:solidFill>
                <a:schemeClr val="dk2"/>
              </a:solidFill>
              <a:latin typeface="Playfair Display"/>
              <a:ea typeface="Playfair Display"/>
              <a:cs typeface="Playfair Display"/>
              <a:sym typeface="Playfair Display"/>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ctrTitle"/>
          </p:nvPr>
        </p:nvSpPr>
        <p:spPr>
          <a:xfrm>
            <a:off x="344250" y="1403850"/>
            <a:ext cx="8455500" cy="2146800"/>
          </a:xfrm>
          <a:prstGeom prst="rect">
            <a:avLst/>
          </a:prstGeom>
        </p:spPr>
        <p:txBody>
          <a:bodyPr lIns="91425" tIns="91425" rIns="91425" bIns="91425" anchor="ctr" anchorCtr="0">
            <a:noAutofit/>
          </a:bodyPr>
          <a:lstStyle/>
          <a:p>
            <a:pPr lvl="0">
              <a:spcBef>
                <a:spcPts val="0"/>
              </a:spcBef>
              <a:buNone/>
            </a:pPr>
            <a:r>
              <a:rPr lang="en"/>
              <a:t>HSC PDHPE</a:t>
            </a:r>
          </a:p>
        </p:txBody>
      </p:sp>
      <p:sp>
        <p:nvSpPr>
          <p:cNvPr id="59" name="Shape 59"/>
          <p:cNvSpPr txBox="1">
            <a:spLocks noGrp="1"/>
          </p:cNvSpPr>
          <p:nvPr>
            <p:ph type="subTitle" idx="1"/>
          </p:nvPr>
        </p:nvSpPr>
        <p:spPr>
          <a:xfrm>
            <a:off x="344250" y="3550650"/>
            <a:ext cx="4910100" cy="577799"/>
          </a:xfrm>
          <a:prstGeom prst="rect">
            <a:avLst/>
          </a:prstGeom>
        </p:spPr>
        <p:txBody>
          <a:bodyPr lIns="91425" tIns="91425" rIns="91425" bIns="91425" anchor="ctr" anchorCtr="0">
            <a:noAutofit/>
          </a:bodyPr>
          <a:lstStyle/>
          <a:p>
            <a:pPr lvl="0">
              <a:spcBef>
                <a:spcPts val="0"/>
              </a:spcBef>
              <a:buNone/>
            </a:pPr>
            <a:r>
              <a:rPr lang="en"/>
              <a:t>Cancer Council &amp; OC Action Areas</a:t>
            </a: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265500" y="1081675"/>
            <a:ext cx="4045199" cy="1786199"/>
          </a:xfrm>
          <a:prstGeom prst="rect">
            <a:avLst/>
          </a:prstGeom>
        </p:spPr>
        <p:txBody>
          <a:bodyPr lIns="91425" tIns="91425" rIns="91425" bIns="91425" anchor="b" anchorCtr="0">
            <a:noAutofit/>
          </a:bodyPr>
          <a:lstStyle/>
          <a:p>
            <a:pPr lvl="0" algn="l">
              <a:lnSpc>
                <a:spcPct val="115000"/>
              </a:lnSpc>
              <a:spcBef>
                <a:spcPts val="0"/>
              </a:spcBef>
              <a:spcAft>
                <a:spcPts val="1600"/>
              </a:spcAft>
              <a:buClr>
                <a:schemeClr val="dk2"/>
              </a:buClr>
              <a:buSzPct val="25000"/>
              <a:buFont typeface="Arial"/>
              <a:buNone/>
            </a:pPr>
            <a:r>
              <a:rPr lang="en" sz="4800">
                <a:latin typeface="Playfair Display"/>
                <a:ea typeface="Playfair Display"/>
                <a:cs typeface="Playfair Display"/>
                <a:sym typeface="Playfair Display"/>
              </a:rPr>
              <a:t>Policy</a:t>
            </a:r>
          </a:p>
        </p:txBody>
      </p:sp>
      <p:sp>
        <p:nvSpPr>
          <p:cNvPr id="111" name="Shape 111"/>
          <p:cNvSpPr txBox="1">
            <a:spLocks noGrp="1"/>
          </p:cNvSpPr>
          <p:nvPr>
            <p:ph type="subTitle" idx="1"/>
          </p:nvPr>
        </p:nvSpPr>
        <p:spPr>
          <a:xfrm>
            <a:off x="265500" y="2921400"/>
            <a:ext cx="4045199" cy="1345500"/>
          </a:xfrm>
          <a:prstGeom prst="rect">
            <a:avLst/>
          </a:prstGeom>
        </p:spPr>
        <p:txBody>
          <a:bodyPr lIns="91425" tIns="91425" rIns="91425" bIns="91425" anchor="t" anchorCtr="0">
            <a:noAutofit/>
          </a:bodyPr>
          <a:lstStyle/>
          <a:p>
            <a:pPr lvl="0" algn="l">
              <a:lnSpc>
                <a:spcPct val="115000"/>
              </a:lnSpc>
              <a:spcBef>
                <a:spcPts val="0"/>
              </a:spcBef>
              <a:spcAft>
                <a:spcPts val="1600"/>
              </a:spcAft>
              <a:buClr>
                <a:schemeClr val="dk2"/>
              </a:buClr>
              <a:buSzPct val="61111"/>
              <a:buFont typeface="Arial"/>
              <a:buNone/>
            </a:pPr>
            <a:r>
              <a:rPr lang="en" sz="1800"/>
              <a:t>e.g. Vaccination / Screening programs </a:t>
            </a:r>
          </a:p>
        </p:txBody>
      </p:sp>
      <p:sp>
        <p:nvSpPr>
          <p:cNvPr id="112" name="Shape 112"/>
          <p:cNvSpPr txBox="1">
            <a:spLocks noGrp="1"/>
          </p:cNvSpPr>
          <p:nvPr>
            <p:ph type="body" idx="2"/>
          </p:nvPr>
        </p:nvSpPr>
        <p:spPr>
          <a:xfrm>
            <a:off x="4939500" y="724200"/>
            <a:ext cx="3837000" cy="3695099"/>
          </a:xfrm>
          <a:prstGeom prst="rect">
            <a:avLst/>
          </a:prstGeom>
        </p:spPr>
        <p:txBody>
          <a:bodyPr lIns="91425" tIns="91425" rIns="91425" bIns="91425" anchor="ctr" anchorCtr="0">
            <a:noAutofit/>
          </a:bodyPr>
          <a:lstStyle/>
          <a:p>
            <a:pPr lvl="0" rtl="0">
              <a:spcBef>
                <a:spcPts val="0"/>
              </a:spcBef>
              <a:buNone/>
            </a:pPr>
            <a:r>
              <a:rPr lang="en"/>
              <a:t>* National breast and cervical cancer screening policies and programs </a:t>
            </a:r>
          </a:p>
          <a:p>
            <a:pPr lvl="0" rtl="0">
              <a:spcBef>
                <a:spcPts val="0"/>
              </a:spcBef>
              <a:buNone/>
            </a:pPr>
            <a:r>
              <a:rPr lang="en"/>
              <a:t>* Healthy school canteen policies and associated resources </a:t>
            </a:r>
          </a:p>
          <a:p>
            <a:pPr lvl="0">
              <a:spcBef>
                <a:spcPts val="0"/>
              </a:spcBef>
              <a:buNone/>
            </a:pPr>
            <a:r>
              <a:rPr lang="en"/>
              <a:t>* National HPV, Hepatitis B vaccination policies and programs </a:t>
            </a:r>
          </a:p>
        </p:txBody>
      </p:sp>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265500" y="1081675"/>
            <a:ext cx="4045199" cy="1786199"/>
          </a:xfrm>
          <a:prstGeom prst="rect">
            <a:avLst/>
          </a:prstGeom>
        </p:spPr>
        <p:txBody>
          <a:bodyPr lIns="91425" tIns="91425" rIns="91425" bIns="91425" anchor="b" anchorCtr="0">
            <a:noAutofit/>
          </a:bodyPr>
          <a:lstStyle/>
          <a:p>
            <a:pPr lvl="0">
              <a:spcBef>
                <a:spcPts val="0"/>
              </a:spcBef>
              <a:buNone/>
            </a:pPr>
            <a:r>
              <a:rPr lang="en"/>
              <a:t>Evidence Based Practice </a:t>
            </a:r>
          </a:p>
        </p:txBody>
      </p:sp>
      <p:sp>
        <p:nvSpPr>
          <p:cNvPr id="118" name="Shape 118"/>
          <p:cNvSpPr txBox="1">
            <a:spLocks noGrp="1"/>
          </p:cNvSpPr>
          <p:nvPr>
            <p:ph type="subTitle" idx="1"/>
          </p:nvPr>
        </p:nvSpPr>
        <p:spPr>
          <a:xfrm>
            <a:off x="265500" y="2921400"/>
            <a:ext cx="4045199" cy="1345500"/>
          </a:xfrm>
          <a:prstGeom prst="rect">
            <a:avLst/>
          </a:prstGeom>
        </p:spPr>
        <p:txBody>
          <a:bodyPr lIns="91425" tIns="91425" rIns="91425" bIns="91425" anchor="t" anchorCtr="0">
            <a:noAutofit/>
          </a:bodyPr>
          <a:lstStyle/>
          <a:p>
            <a:pPr lvl="0">
              <a:spcBef>
                <a:spcPts val="0"/>
              </a:spcBef>
              <a:buClr>
                <a:schemeClr val="dk2"/>
              </a:buClr>
              <a:buSzPct val="55000"/>
              <a:buFont typeface="Arial"/>
              <a:buNone/>
            </a:pPr>
            <a:r>
              <a:rPr lang="en" sz="2000">
                <a:latin typeface="Oswald"/>
                <a:ea typeface="Oswald"/>
                <a:cs typeface="Oswald"/>
                <a:sym typeface="Oswald"/>
              </a:rPr>
              <a:t>e.g. clinical care guidelines, continuing professional development, cost effective interventions.</a:t>
            </a:r>
          </a:p>
        </p:txBody>
      </p:sp>
      <p:sp>
        <p:nvSpPr>
          <p:cNvPr id="119" name="Shape 119"/>
          <p:cNvSpPr txBox="1">
            <a:spLocks noGrp="1"/>
          </p:cNvSpPr>
          <p:nvPr>
            <p:ph type="body" idx="2"/>
          </p:nvPr>
        </p:nvSpPr>
        <p:spPr>
          <a:xfrm>
            <a:off x="4939500" y="724200"/>
            <a:ext cx="3837000" cy="3695099"/>
          </a:xfrm>
          <a:prstGeom prst="rect">
            <a:avLst/>
          </a:prstGeom>
        </p:spPr>
        <p:txBody>
          <a:bodyPr lIns="91425" tIns="91425" rIns="91425" bIns="91425" anchor="ctr" anchorCtr="0">
            <a:noAutofit/>
          </a:bodyPr>
          <a:lstStyle/>
          <a:p>
            <a:pPr lvl="0">
              <a:spcBef>
                <a:spcPts val="0"/>
              </a:spcBef>
              <a:buNone/>
            </a:pPr>
            <a:r>
              <a:rPr lang="en"/>
              <a:t> * Development, adherence to, and regular updating of, evidence based cancer management guidelines and best practice policies for health professionals to ensure the best care is provided on a consistent basis irrespective of the patients age, ethnicity, socioeconomic status, geographical location etc </a:t>
            </a:r>
          </a:p>
        </p:txBody>
      </p: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Shape 123"/>
        <p:cNvGrpSpPr/>
        <p:nvPr/>
      </p:nvGrpSpPr>
      <p:grpSpPr>
        <a:xfrm>
          <a:off x="0" y="0"/>
          <a:ext cx="0" cy="0"/>
          <a:chOff x="0" y="0"/>
          <a:chExt cx="0" cy="0"/>
        </a:xfrm>
      </p:grpSpPr>
      <p:sp>
        <p:nvSpPr>
          <p:cNvPr id="124" name="Shape 124"/>
          <p:cNvSpPr txBox="1">
            <a:spLocks noGrp="1"/>
          </p:cNvSpPr>
          <p:nvPr>
            <p:ph type="ctrTitle"/>
          </p:nvPr>
        </p:nvSpPr>
        <p:spPr>
          <a:xfrm>
            <a:off x="242075" y="393325"/>
            <a:ext cx="8455500" cy="2146800"/>
          </a:xfrm>
          <a:prstGeom prst="rect">
            <a:avLst/>
          </a:prstGeom>
        </p:spPr>
        <p:txBody>
          <a:bodyPr lIns="91425" tIns="91425" rIns="91425" bIns="91425" anchor="ctr" anchorCtr="0">
            <a:noAutofit/>
          </a:bodyPr>
          <a:lstStyle/>
          <a:p>
            <a:pPr lvl="0">
              <a:spcBef>
                <a:spcPts val="0"/>
              </a:spcBef>
              <a:buNone/>
            </a:pPr>
            <a:r>
              <a:rPr lang="en" sz="5000"/>
              <a:t>Create Supportive Environments</a:t>
            </a:r>
            <a:r>
              <a:rPr lang="en" sz="3000"/>
              <a:t> </a:t>
            </a:r>
          </a:p>
        </p:txBody>
      </p:sp>
      <p:sp>
        <p:nvSpPr>
          <p:cNvPr id="125" name="Shape 125"/>
          <p:cNvSpPr txBox="1">
            <a:spLocks noGrp="1"/>
          </p:cNvSpPr>
          <p:nvPr>
            <p:ph type="subTitle" idx="1"/>
          </p:nvPr>
        </p:nvSpPr>
        <p:spPr>
          <a:xfrm>
            <a:off x="344250" y="3550650"/>
            <a:ext cx="7977300" cy="577799"/>
          </a:xfrm>
          <a:prstGeom prst="rect">
            <a:avLst/>
          </a:prstGeom>
        </p:spPr>
        <p:txBody>
          <a:bodyPr lIns="91425" tIns="91425" rIns="91425" bIns="91425" anchor="ctr" anchorCtr="0">
            <a:noAutofit/>
          </a:bodyPr>
          <a:lstStyle/>
          <a:p>
            <a:pPr lvl="0">
              <a:lnSpc>
                <a:spcPct val="100000"/>
              </a:lnSpc>
              <a:spcBef>
                <a:spcPts val="0"/>
              </a:spcBef>
              <a:spcAft>
                <a:spcPts val="0"/>
              </a:spcAft>
              <a:buClr>
                <a:schemeClr val="dk2"/>
              </a:buClr>
              <a:buSzPct val="36666"/>
              <a:buFont typeface="Arial"/>
              <a:buNone/>
            </a:pPr>
            <a:r>
              <a:rPr lang="en" sz="3000">
                <a:latin typeface="Montserrat"/>
                <a:ea typeface="Montserrat"/>
                <a:cs typeface="Montserrat"/>
                <a:sym typeface="Montserrat"/>
              </a:rPr>
              <a:t>Aim: Generate living, playing and working conditions that support health and safety</a:t>
            </a:r>
          </a:p>
        </p:txBody>
      </p: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B6D7A8"/>
        </a:solidFill>
        <a:effectLst/>
      </p:bgPr>
    </p:bg>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a:lnSpc>
                <a:spcPct val="115000"/>
              </a:lnSpc>
              <a:spcBef>
                <a:spcPts val="0"/>
              </a:spcBef>
              <a:spcAft>
                <a:spcPts val="1600"/>
              </a:spcAft>
              <a:buClr>
                <a:schemeClr val="dk2"/>
              </a:buClr>
              <a:buSzPct val="36666"/>
              <a:buFont typeface="Arial"/>
              <a:buNone/>
            </a:pPr>
            <a:r>
              <a:rPr lang="en">
                <a:latin typeface="Playfair Display"/>
                <a:ea typeface="Playfair Display"/>
                <a:cs typeface="Playfair Display"/>
                <a:sym typeface="Playfair Display"/>
              </a:rPr>
              <a:t>Infrastructure </a:t>
            </a:r>
          </a:p>
        </p:txBody>
      </p:sp>
      <p:sp>
        <p:nvSpPr>
          <p:cNvPr id="131" name="Shape 131"/>
          <p:cNvSpPr txBox="1">
            <a:spLocks noGrp="1"/>
          </p:cNvSpPr>
          <p:nvPr>
            <p:ph type="body" idx="1"/>
          </p:nvPr>
        </p:nvSpPr>
        <p:spPr>
          <a:xfrm>
            <a:off x="311700" y="1234075"/>
            <a:ext cx="8520599" cy="3334800"/>
          </a:xfrm>
          <a:prstGeom prst="rect">
            <a:avLst/>
          </a:prstGeom>
        </p:spPr>
        <p:txBody>
          <a:bodyPr lIns="91425" tIns="91425" rIns="91425" bIns="91425" anchor="t" anchorCtr="0">
            <a:noAutofit/>
          </a:bodyPr>
          <a:lstStyle/>
          <a:p>
            <a:pPr lvl="0" rtl="0">
              <a:spcBef>
                <a:spcPts val="0"/>
              </a:spcBef>
              <a:buNone/>
            </a:pPr>
            <a:r>
              <a:rPr lang="en"/>
              <a:t>e.g. Women's health centres, walking paths, shade structures, libraries </a:t>
            </a:r>
          </a:p>
          <a:p>
            <a:pPr lvl="0" rtl="0">
              <a:spcBef>
                <a:spcPts val="0"/>
              </a:spcBef>
              <a:buNone/>
            </a:pPr>
            <a:r>
              <a:rPr lang="en"/>
              <a:t>* Vending machines with healthy food choices like low-fat milk, fruits and low-calorie snacks </a:t>
            </a:r>
          </a:p>
          <a:p>
            <a:pPr lvl="0" rtl="0">
              <a:spcBef>
                <a:spcPts val="0"/>
              </a:spcBef>
              <a:buNone/>
            </a:pPr>
            <a:r>
              <a:rPr lang="en"/>
              <a:t>* Public workout areas, playing and sporting fields, and other exercise opportunities </a:t>
            </a:r>
          </a:p>
          <a:p>
            <a:pPr lvl="0">
              <a:spcBef>
                <a:spcPts val="0"/>
              </a:spcBef>
              <a:buNone/>
            </a:pPr>
            <a:r>
              <a:rPr lang="en"/>
              <a:t>* Safe accessible pathways and cycle-ways that make the decision to walk or cycle for transport easier</a:t>
            </a:r>
          </a:p>
        </p:txBody>
      </p: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6FA8DC"/>
        </a:solidFill>
        <a:effectLst/>
      </p:bgPr>
    </p:bg>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a:spcBef>
                <a:spcPts val="0"/>
              </a:spcBef>
              <a:buNone/>
            </a:pPr>
            <a:r>
              <a:rPr lang="en"/>
              <a:t>Technology </a:t>
            </a:r>
          </a:p>
        </p:txBody>
      </p:sp>
      <p:sp>
        <p:nvSpPr>
          <p:cNvPr id="137" name="Shape 137"/>
          <p:cNvSpPr txBox="1">
            <a:spLocks noGrp="1"/>
          </p:cNvSpPr>
          <p:nvPr>
            <p:ph type="body" idx="1"/>
          </p:nvPr>
        </p:nvSpPr>
        <p:spPr>
          <a:xfrm>
            <a:off x="311700" y="1234075"/>
            <a:ext cx="8520599" cy="3334800"/>
          </a:xfrm>
          <a:prstGeom prst="rect">
            <a:avLst/>
          </a:prstGeom>
        </p:spPr>
        <p:txBody>
          <a:bodyPr lIns="91425" tIns="91425" rIns="91425" bIns="91425" anchor="t" anchorCtr="0">
            <a:noAutofit/>
          </a:bodyPr>
          <a:lstStyle/>
          <a:p>
            <a:pPr lvl="0" rtl="0">
              <a:spcBef>
                <a:spcPts val="0"/>
              </a:spcBef>
              <a:buNone/>
            </a:pPr>
            <a:r>
              <a:rPr lang="en" sz="3600"/>
              <a:t>e.g. Accessible and reliable Internet and broadband access </a:t>
            </a:r>
          </a:p>
          <a:p>
            <a:pPr lvl="0">
              <a:spcBef>
                <a:spcPts val="0"/>
              </a:spcBef>
              <a:buNone/>
            </a:pPr>
            <a:r>
              <a:rPr lang="en" sz="3600"/>
              <a:t>* Accessible specialist cancer diagnostic technology to allow early and accurate cancer detection </a:t>
            </a:r>
          </a:p>
        </p:txBody>
      </p: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a:spcBef>
                <a:spcPts val="0"/>
              </a:spcBef>
              <a:buNone/>
            </a:pPr>
            <a:r>
              <a:rPr lang="en"/>
              <a:t>Services </a:t>
            </a:r>
            <a:r>
              <a:rPr lang="en" sz="1800"/>
              <a:t>e.g. Free phone quit (smoking) service, Cancer Helpline, Free cancer telegroup counselling, interpreter and sign language services,</a:t>
            </a:r>
            <a:r>
              <a:rPr lang="en"/>
              <a:t> </a:t>
            </a:r>
          </a:p>
        </p:txBody>
      </p:sp>
      <p:sp>
        <p:nvSpPr>
          <p:cNvPr id="143" name="Shape 143"/>
          <p:cNvSpPr txBox="1">
            <a:spLocks noGrp="1"/>
          </p:cNvSpPr>
          <p:nvPr>
            <p:ph type="body" idx="1"/>
          </p:nvPr>
        </p:nvSpPr>
        <p:spPr>
          <a:xfrm>
            <a:off x="311700" y="1667975"/>
            <a:ext cx="3999899" cy="2901000"/>
          </a:xfrm>
          <a:prstGeom prst="rect">
            <a:avLst/>
          </a:prstGeom>
        </p:spPr>
        <p:txBody>
          <a:bodyPr lIns="91425" tIns="91425" rIns="91425" bIns="91425" anchor="t" anchorCtr="0">
            <a:noAutofit/>
          </a:bodyPr>
          <a:lstStyle/>
          <a:p>
            <a:pPr lvl="0">
              <a:spcBef>
                <a:spcPts val="0"/>
              </a:spcBef>
              <a:buNone/>
            </a:pPr>
            <a:r>
              <a:rPr lang="en"/>
              <a:t>The Multicultural Cancer Information Service (MCIS) of the Cancer Council NSW offers a free confidential telephone and information and support service in a range of community languages for people with cancer and their carers on all issues related to cancer - Arabic, Cantonese, Greek, Italian, Chinese, Mandarin languages are available. The MCIS team also provides assistance to language specific cancer support groups throughout NSW and support other Cancer Council staff in program planning and pathways of implementation into the Arabic, Chinese, Greek and Italian communities</a:t>
            </a:r>
          </a:p>
        </p:txBody>
      </p:sp>
      <p:sp>
        <p:nvSpPr>
          <p:cNvPr id="144" name="Shape 144"/>
          <p:cNvSpPr txBox="1">
            <a:spLocks noGrp="1"/>
          </p:cNvSpPr>
          <p:nvPr>
            <p:ph type="body" idx="2"/>
          </p:nvPr>
        </p:nvSpPr>
        <p:spPr>
          <a:xfrm>
            <a:off x="4832400" y="1451075"/>
            <a:ext cx="3999899" cy="3248400"/>
          </a:xfrm>
          <a:prstGeom prst="rect">
            <a:avLst/>
          </a:prstGeom>
        </p:spPr>
        <p:txBody>
          <a:bodyPr lIns="91425" tIns="91425" rIns="91425" bIns="91425" anchor="t" anchorCtr="0">
            <a:noAutofit/>
          </a:bodyPr>
          <a:lstStyle/>
          <a:p>
            <a:pPr lvl="0">
              <a:spcBef>
                <a:spcPts val="0"/>
              </a:spcBef>
              <a:buNone/>
            </a:pPr>
            <a:r>
              <a:rPr lang="en"/>
              <a:t>Telegroup Counselling is a free and confidential service of the Cancer Council NSW. This service offers emotional support and advice through talking with others who are going through a similar experience. Unlike traditional support groups, telegroups get together over the phone. Telegroup counselling provides an option for people living in remote areas and for those who are socially isolated. </a:t>
            </a:r>
          </a:p>
        </p:txBody>
      </p: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rtl="0">
              <a:lnSpc>
                <a:spcPct val="115000"/>
              </a:lnSpc>
              <a:spcBef>
                <a:spcPts val="0"/>
              </a:spcBef>
              <a:spcAft>
                <a:spcPts val="1600"/>
              </a:spcAft>
              <a:buClr>
                <a:schemeClr val="dk2"/>
              </a:buClr>
              <a:buSzPct val="55000"/>
              <a:buFont typeface="Arial"/>
              <a:buNone/>
            </a:pPr>
            <a:r>
              <a:rPr lang="en" sz="2000" b="1" u="sng">
                <a:solidFill>
                  <a:srgbClr val="000000"/>
                </a:solidFill>
                <a:latin typeface="Playfair Display"/>
                <a:ea typeface="Playfair Display"/>
                <a:cs typeface="Playfair Display"/>
                <a:sym typeface="Playfair Display"/>
              </a:rPr>
              <a:t>Policy / Training and Resources</a:t>
            </a:r>
          </a:p>
        </p:txBody>
      </p:sp>
      <p:sp>
        <p:nvSpPr>
          <p:cNvPr id="150" name="Shape 150"/>
          <p:cNvSpPr txBox="1">
            <a:spLocks noGrp="1"/>
          </p:cNvSpPr>
          <p:nvPr>
            <p:ph type="body" idx="1"/>
          </p:nvPr>
        </p:nvSpPr>
        <p:spPr>
          <a:xfrm>
            <a:off x="311700" y="1234050"/>
            <a:ext cx="3999899" cy="3334800"/>
          </a:xfrm>
          <a:prstGeom prst="rect">
            <a:avLst/>
          </a:prstGeom>
        </p:spPr>
        <p:txBody>
          <a:bodyPr lIns="91425" tIns="91425" rIns="91425" bIns="91425" anchor="t" anchorCtr="0">
            <a:noAutofit/>
          </a:bodyPr>
          <a:lstStyle/>
          <a:p>
            <a:pPr lvl="0" rtl="0">
              <a:spcBef>
                <a:spcPts val="0"/>
              </a:spcBef>
              <a:buNone/>
            </a:pPr>
            <a:r>
              <a:rPr lang="en"/>
              <a:t>* </a:t>
            </a:r>
            <a:r>
              <a:rPr lang="en" sz="1600" b="1"/>
              <a:t>Policy against alcohol use during work hours </a:t>
            </a:r>
          </a:p>
          <a:p>
            <a:pPr lvl="0" rtl="0">
              <a:spcBef>
                <a:spcPts val="0"/>
              </a:spcBef>
              <a:buNone/>
            </a:pPr>
            <a:endParaRPr sz="1600" b="1"/>
          </a:p>
          <a:p>
            <a:pPr lvl="0">
              <a:spcBef>
                <a:spcPts val="0"/>
              </a:spcBef>
              <a:buNone/>
            </a:pPr>
            <a:r>
              <a:rPr lang="en" sz="1600" b="1"/>
              <a:t>* Flexible employment practices (including carer leave), breaks from work, and circulars to staff about cancer workplace. </a:t>
            </a:r>
          </a:p>
        </p:txBody>
      </p:sp>
      <p:sp>
        <p:nvSpPr>
          <p:cNvPr id="151" name="Shape 151"/>
          <p:cNvSpPr txBox="1">
            <a:spLocks noGrp="1"/>
          </p:cNvSpPr>
          <p:nvPr>
            <p:ph type="body" idx="2"/>
          </p:nvPr>
        </p:nvSpPr>
        <p:spPr>
          <a:xfrm>
            <a:off x="4832400" y="169225"/>
            <a:ext cx="3999899" cy="4042199"/>
          </a:xfrm>
          <a:prstGeom prst="rect">
            <a:avLst/>
          </a:prstGeom>
        </p:spPr>
        <p:txBody>
          <a:bodyPr lIns="91425" tIns="91425" rIns="91425" bIns="91425" anchor="t" anchorCtr="0">
            <a:noAutofit/>
          </a:bodyPr>
          <a:lstStyle/>
          <a:p>
            <a:pPr lvl="0" rtl="0">
              <a:spcBef>
                <a:spcPts val="0"/>
              </a:spcBef>
              <a:buNone/>
            </a:pPr>
            <a:r>
              <a:rPr lang="en"/>
              <a:t>e</a:t>
            </a:r>
            <a:r>
              <a:rPr lang="en" sz="1800"/>
              <a:t>.g. Community cancer education and information, OH&amp;S information &amp; training </a:t>
            </a:r>
          </a:p>
          <a:p>
            <a:pPr lvl="0" rtl="0">
              <a:spcBef>
                <a:spcPts val="0"/>
              </a:spcBef>
              <a:buNone/>
            </a:pPr>
            <a:r>
              <a:rPr lang="en" sz="1800"/>
              <a:t>* Establishment of cancer support groups and relevant supportive resources </a:t>
            </a:r>
          </a:p>
          <a:p>
            <a:pPr lvl="0" rtl="0">
              <a:spcBef>
                <a:spcPts val="0"/>
              </a:spcBef>
              <a:buNone/>
            </a:pPr>
            <a:r>
              <a:rPr lang="en" sz="1800"/>
              <a:t>* Cancer support group leader training</a:t>
            </a:r>
          </a:p>
          <a:p>
            <a:pPr lvl="0">
              <a:spcBef>
                <a:spcPts val="0"/>
              </a:spcBef>
              <a:buNone/>
            </a:pPr>
            <a:r>
              <a:rPr lang="en" sz="1800"/>
              <a:t> * Free and available directories of community programs which improve wellbeing and social connectedness including exercise, hobby, professional, volunteer groups etc </a:t>
            </a:r>
          </a:p>
        </p:txBody>
      </p:sp>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ctrTitle"/>
          </p:nvPr>
        </p:nvSpPr>
        <p:spPr>
          <a:xfrm>
            <a:off x="298825" y="768000"/>
            <a:ext cx="8455500" cy="2146800"/>
          </a:xfrm>
          <a:prstGeom prst="rect">
            <a:avLst/>
          </a:prstGeom>
        </p:spPr>
        <p:txBody>
          <a:bodyPr lIns="91425" tIns="91425" rIns="91425" bIns="91425" anchor="ctr" anchorCtr="0">
            <a:noAutofit/>
          </a:bodyPr>
          <a:lstStyle/>
          <a:p>
            <a:pPr lvl="0">
              <a:spcBef>
                <a:spcPts val="0"/>
              </a:spcBef>
              <a:buNone/>
            </a:pPr>
            <a:r>
              <a:rPr lang="en"/>
              <a:t>Strengthen Communinty Action </a:t>
            </a:r>
          </a:p>
        </p:txBody>
      </p:sp>
      <p:sp>
        <p:nvSpPr>
          <p:cNvPr id="157" name="Shape 157"/>
          <p:cNvSpPr txBox="1">
            <a:spLocks noGrp="1"/>
          </p:cNvSpPr>
          <p:nvPr>
            <p:ph type="subTitle" idx="1"/>
          </p:nvPr>
        </p:nvSpPr>
        <p:spPr>
          <a:xfrm>
            <a:off x="344250" y="3019150"/>
            <a:ext cx="7829699" cy="1487399"/>
          </a:xfrm>
          <a:prstGeom prst="rect">
            <a:avLst/>
          </a:prstGeom>
        </p:spPr>
        <p:txBody>
          <a:bodyPr lIns="91425" tIns="91425" rIns="91425" bIns="91425" anchor="ctr" anchorCtr="0">
            <a:noAutofit/>
          </a:bodyPr>
          <a:lstStyle/>
          <a:p>
            <a:pPr lvl="0">
              <a:spcBef>
                <a:spcPts val="0"/>
              </a:spcBef>
              <a:buNone/>
            </a:pPr>
            <a:r>
              <a:rPr lang="en"/>
              <a:t>Aim: Empowering communities to increase control over preserving and improving health</a:t>
            </a:r>
          </a:p>
        </p:txBody>
      </p:sp>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3658100" y="253850"/>
            <a:ext cx="4958699" cy="2084100"/>
          </a:xfrm>
          <a:prstGeom prst="rect">
            <a:avLst/>
          </a:prstGeom>
        </p:spPr>
        <p:txBody>
          <a:bodyPr lIns="91425" tIns="91425" rIns="91425" bIns="91425" anchor="ctr" anchorCtr="0">
            <a:noAutofit/>
          </a:bodyPr>
          <a:lstStyle/>
          <a:p>
            <a:pPr lvl="0">
              <a:lnSpc>
                <a:spcPct val="115000"/>
              </a:lnSpc>
              <a:spcBef>
                <a:spcPts val="0"/>
              </a:spcBef>
              <a:spcAft>
                <a:spcPts val="1600"/>
              </a:spcAft>
              <a:buClr>
                <a:schemeClr val="dk2"/>
              </a:buClr>
              <a:buSzPct val="25000"/>
              <a:buFont typeface="Arial"/>
              <a:buNone/>
            </a:pPr>
            <a:r>
              <a:rPr lang="en">
                <a:latin typeface="Playfair Display"/>
                <a:ea typeface="Playfair Display"/>
                <a:cs typeface="Playfair Display"/>
                <a:sym typeface="Playfair Display"/>
              </a:rPr>
              <a:t>Community Development </a:t>
            </a:r>
          </a:p>
        </p:txBody>
      </p:sp>
      <p:sp>
        <p:nvSpPr>
          <p:cNvPr id="163" name="Shape 163"/>
          <p:cNvSpPr txBox="1">
            <a:spLocks noGrp="1"/>
          </p:cNvSpPr>
          <p:nvPr>
            <p:ph type="body" idx="4294967295"/>
          </p:nvPr>
        </p:nvSpPr>
        <p:spPr>
          <a:xfrm>
            <a:off x="254925" y="424475"/>
            <a:ext cx="3263700" cy="3179400"/>
          </a:xfrm>
          <a:prstGeom prst="rect">
            <a:avLst/>
          </a:prstGeom>
        </p:spPr>
        <p:txBody>
          <a:bodyPr lIns="91425" tIns="91425" rIns="91425" bIns="91425" anchor="t" anchorCtr="0">
            <a:noAutofit/>
          </a:bodyPr>
          <a:lstStyle/>
          <a:p>
            <a:pPr lvl="0">
              <a:spcBef>
                <a:spcPts val="0"/>
              </a:spcBef>
              <a:buNone/>
            </a:pPr>
            <a:r>
              <a:rPr lang="en"/>
              <a:t>(Information, training and learning opportunities, resources) e.g. volunteer recruitment and training, consumer advocacy training, information on community health statistics and harmful environmental substances, cancer support group resources, financial reimbursement for volunteer transport services, community consultation etc etc….</a:t>
            </a:r>
          </a:p>
        </p:txBody>
      </p:sp>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7"/>
        <p:cNvGrpSpPr/>
        <p:nvPr/>
      </p:nvGrpSpPr>
      <p:grpSpPr>
        <a:xfrm>
          <a:off x="0" y="0"/>
          <a:ext cx="0" cy="0"/>
          <a:chOff x="0" y="0"/>
          <a:chExt cx="0" cy="0"/>
        </a:xfrm>
      </p:grpSpPr>
      <p:sp>
        <p:nvSpPr>
          <p:cNvPr id="168" name="Shape 168"/>
          <p:cNvSpPr txBox="1">
            <a:spLocks noGrp="1"/>
          </p:cNvSpPr>
          <p:nvPr>
            <p:ph type="body" idx="1"/>
          </p:nvPr>
        </p:nvSpPr>
        <p:spPr>
          <a:xfrm>
            <a:off x="311700" y="4230575"/>
            <a:ext cx="5998800" cy="605100"/>
          </a:xfrm>
          <a:prstGeom prst="rect">
            <a:avLst/>
          </a:prstGeom>
        </p:spPr>
        <p:txBody>
          <a:bodyPr lIns="91425" tIns="91425" rIns="91425" bIns="91425" anchor="ctr" anchorCtr="0">
            <a:noAutofit/>
          </a:bodyPr>
          <a:lstStyle/>
          <a:p>
            <a:pPr lvl="0">
              <a:spcBef>
                <a:spcPts val="0"/>
              </a:spcBef>
              <a:buNone/>
            </a:pPr>
            <a:r>
              <a:rPr lang="en"/>
              <a:t>Examples</a:t>
            </a:r>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a:spcBef>
                <a:spcPts val="0"/>
              </a:spcBef>
              <a:buNone/>
            </a:pPr>
            <a:r>
              <a:rPr lang="en"/>
              <a:t>TASK</a:t>
            </a:r>
          </a:p>
        </p:txBody>
      </p:sp>
      <p:sp>
        <p:nvSpPr>
          <p:cNvPr id="65" name="Shape 65"/>
          <p:cNvSpPr txBox="1">
            <a:spLocks noGrp="1"/>
          </p:cNvSpPr>
          <p:nvPr>
            <p:ph type="body" idx="1"/>
          </p:nvPr>
        </p:nvSpPr>
        <p:spPr>
          <a:xfrm>
            <a:off x="311700" y="1234075"/>
            <a:ext cx="8520599" cy="3334800"/>
          </a:xfrm>
          <a:prstGeom prst="rect">
            <a:avLst/>
          </a:prstGeom>
        </p:spPr>
        <p:txBody>
          <a:bodyPr lIns="91425" tIns="91425" rIns="91425" bIns="91425" anchor="t" anchorCtr="0">
            <a:noAutofit/>
          </a:bodyPr>
          <a:lstStyle/>
          <a:p>
            <a:pPr lvl="0">
              <a:spcBef>
                <a:spcPts val="0"/>
              </a:spcBef>
              <a:buNone/>
            </a:pPr>
            <a:r>
              <a:rPr lang="en" sz="2400" b="1">
                <a:solidFill>
                  <a:srgbClr val="C9F8A9"/>
                </a:solidFill>
                <a:highlight>
                  <a:srgbClr val="202020"/>
                </a:highlight>
                <a:latin typeface="Arial"/>
                <a:ea typeface="Arial"/>
                <a:cs typeface="Arial"/>
                <a:sym typeface="Arial"/>
              </a:rPr>
              <a:t>You need to critically analyse the importance of the five action areas of the Ottawa Charter through a study of </a:t>
            </a:r>
            <a:r>
              <a:rPr lang="en" sz="2400" b="1" i="1">
                <a:solidFill>
                  <a:srgbClr val="C9F8A9"/>
                </a:solidFill>
                <a:highlight>
                  <a:srgbClr val="202020"/>
                </a:highlight>
                <a:latin typeface="Arial"/>
                <a:ea typeface="Arial"/>
                <a:cs typeface="Arial"/>
                <a:sym typeface="Arial"/>
              </a:rPr>
              <a:t>two health promotion</a:t>
            </a:r>
            <a:r>
              <a:rPr lang="en" sz="2400" b="1">
                <a:solidFill>
                  <a:srgbClr val="C9F8A9"/>
                </a:solidFill>
                <a:highlight>
                  <a:srgbClr val="202020"/>
                </a:highlight>
                <a:latin typeface="Arial"/>
                <a:ea typeface="Arial"/>
                <a:cs typeface="Arial"/>
                <a:sym typeface="Arial"/>
              </a:rPr>
              <a:t> initiatives related to Australia's health priorities. This presentation has a detailed breakdown of the Ottawa Charter in action in relation to the Cancer Council. </a:t>
            </a:r>
          </a:p>
        </p:txBody>
      </p:sp>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body" idx="1"/>
          </p:nvPr>
        </p:nvSpPr>
        <p:spPr>
          <a:xfrm>
            <a:off x="311700" y="1234075"/>
            <a:ext cx="8520599" cy="3334800"/>
          </a:xfrm>
          <a:prstGeom prst="rect">
            <a:avLst/>
          </a:prstGeom>
        </p:spPr>
        <p:txBody>
          <a:bodyPr lIns="91425" tIns="91425" rIns="91425" bIns="91425" anchor="t" anchorCtr="0">
            <a:noAutofit/>
          </a:bodyPr>
          <a:lstStyle/>
          <a:p>
            <a:pPr lvl="0">
              <a:spcBef>
                <a:spcPts val="0"/>
              </a:spcBef>
              <a:buNone/>
            </a:pPr>
            <a:r>
              <a:rPr lang="en"/>
              <a:t>* Collaboration in which information and decisions from all relevant community organisations are shared * The creation of a volunteer led cancer information and counselling centre funded and operated by the community. * Build capacity of community workers such as librarians, social support services etc to provide accurate health information their constituents * Provide support and resources to communities to identify gaps or potential overlaps in local cancer treatment and supportive care services * Flyers with translations of cancer information in different community languages. </a:t>
            </a:r>
          </a:p>
        </p:txBody>
      </p:sp>
      <p:sp>
        <p:nvSpPr>
          <p:cNvPr id="174" name="Shape 174"/>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a:spcBef>
                <a:spcPts val="0"/>
              </a:spcBef>
              <a:buClr>
                <a:schemeClr val="dk2"/>
              </a:buClr>
              <a:buSzPct val="36666"/>
              <a:buFont typeface="Arial"/>
              <a:buNone/>
            </a:pPr>
            <a:r>
              <a:rPr lang="en"/>
              <a:t>Community Action to address Cancer</a:t>
            </a:r>
          </a:p>
        </p:txBody>
      </p:sp>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a:spcBef>
                <a:spcPts val="0"/>
              </a:spcBef>
              <a:buNone/>
            </a:pPr>
            <a:r>
              <a:rPr lang="en"/>
              <a:t>Community Action to address Cancer</a:t>
            </a:r>
          </a:p>
        </p:txBody>
      </p:sp>
      <p:sp>
        <p:nvSpPr>
          <p:cNvPr id="180" name="Shape 180"/>
          <p:cNvSpPr txBox="1">
            <a:spLocks noGrp="1"/>
          </p:cNvSpPr>
          <p:nvPr>
            <p:ph type="body" idx="1"/>
          </p:nvPr>
        </p:nvSpPr>
        <p:spPr>
          <a:xfrm>
            <a:off x="311700" y="1234075"/>
            <a:ext cx="8520599" cy="3334800"/>
          </a:xfrm>
          <a:prstGeom prst="rect">
            <a:avLst/>
          </a:prstGeom>
        </p:spPr>
        <p:txBody>
          <a:bodyPr lIns="91425" tIns="91425" rIns="91425" bIns="91425" anchor="t" anchorCtr="0">
            <a:noAutofit/>
          </a:bodyPr>
          <a:lstStyle/>
          <a:p>
            <a:pPr lvl="0">
              <a:spcBef>
                <a:spcPts val="0"/>
              </a:spcBef>
              <a:buClr>
                <a:schemeClr val="dk2"/>
              </a:buClr>
              <a:buSzPct val="61111"/>
              <a:buFont typeface="Arial"/>
              <a:buNone/>
            </a:pPr>
            <a:r>
              <a:rPr lang="en"/>
              <a:t>* Alcohol free community events for young people * Community meetings on key issues of concern, to drive and inform cancer prevention related activities and services. * Local training to raise awareness of available cancer programs and services for community organisations. * Support local projects such as market gardens * Assist the community to develop a community policy on alcohol availability * Observe whether the law that prohibits the selling of tobacco products to youth under 18 years of age is being followed and report to the council and local police if not * Increase availability of local programs (such as walking groups) with specific groups (aged). * Plant trees to provide shade in local areas</a:t>
            </a:r>
          </a:p>
        </p:txBody>
      </p:sp>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a:spcBef>
                <a:spcPts val="0"/>
              </a:spcBef>
              <a:buNone/>
            </a:pPr>
            <a:r>
              <a:rPr lang="en"/>
              <a:t>Healthy Kids Project</a:t>
            </a:r>
          </a:p>
        </p:txBody>
      </p:sp>
      <p:sp>
        <p:nvSpPr>
          <p:cNvPr id="186" name="Shape 186"/>
          <p:cNvSpPr txBox="1">
            <a:spLocks noGrp="1"/>
          </p:cNvSpPr>
          <p:nvPr>
            <p:ph type="body" idx="1"/>
          </p:nvPr>
        </p:nvSpPr>
        <p:spPr>
          <a:xfrm>
            <a:off x="311700" y="1234075"/>
            <a:ext cx="8520599" cy="3334800"/>
          </a:xfrm>
          <a:prstGeom prst="rect">
            <a:avLst/>
          </a:prstGeom>
        </p:spPr>
        <p:txBody>
          <a:bodyPr lIns="91425" tIns="91425" rIns="91425" bIns="91425" anchor="t" anchorCtr="0">
            <a:noAutofit/>
          </a:bodyPr>
          <a:lstStyle/>
          <a:p>
            <a:pPr lvl="0">
              <a:spcBef>
                <a:spcPts val="0"/>
              </a:spcBef>
              <a:buNone/>
            </a:pPr>
            <a:r>
              <a:rPr lang="en"/>
              <a:t>The "Healthy Kids" Project is targeted at increasing the health &amp; well-being of babies and children (under 5 years) of young women who are homeless, or at risk of homelessness. The project will provide information to and increase the skills of young women who are homeless in positively managing the health of their children. The project will work with young women who are accommodated and/or supported by accommodation agencies (ie. shelters) and will access these young women via these services.</a:t>
            </a:r>
          </a:p>
        </p:txBody>
      </p:sp>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ctrTitle"/>
          </p:nvPr>
        </p:nvSpPr>
        <p:spPr>
          <a:xfrm>
            <a:off x="264775" y="779350"/>
            <a:ext cx="8455500" cy="2146800"/>
          </a:xfrm>
          <a:prstGeom prst="rect">
            <a:avLst/>
          </a:prstGeom>
        </p:spPr>
        <p:txBody>
          <a:bodyPr lIns="91425" tIns="91425" rIns="91425" bIns="91425" anchor="ctr" anchorCtr="0">
            <a:noAutofit/>
          </a:bodyPr>
          <a:lstStyle/>
          <a:p>
            <a:pPr lvl="0">
              <a:spcBef>
                <a:spcPts val="0"/>
              </a:spcBef>
              <a:buNone/>
            </a:pPr>
            <a:r>
              <a:rPr lang="en"/>
              <a:t>Develop Personal Skills</a:t>
            </a:r>
          </a:p>
        </p:txBody>
      </p:sp>
      <p:sp>
        <p:nvSpPr>
          <p:cNvPr id="192" name="Shape 192"/>
          <p:cNvSpPr txBox="1">
            <a:spLocks noGrp="1"/>
          </p:cNvSpPr>
          <p:nvPr>
            <p:ph type="subTitle" idx="1"/>
          </p:nvPr>
        </p:nvSpPr>
        <p:spPr>
          <a:xfrm>
            <a:off x="344250" y="3550650"/>
            <a:ext cx="7931699" cy="1205699"/>
          </a:xfrm>
          <a:prstGeom prst="rect">
            <a:avLst/>
          </a:prstGeom>
        </p:spPr>
        <p:txBody>
          <a:bodyPr lIns="91425" tIns="91425" rIns="91425" bIns="91425" anchor="ctr" anchorCtr="0">
            <a:noAutofit/>
          </a:bodyPr>
          <a:lstStyle/>
          <a:p>
            <a:pPr lvl="0">
              <a:spcBef>
                <a:spcPts val="0"/>
              </a:spcBef>
              <a:buNone/>
            </a:pPr>
            <a:r>
              <a:rPr lang="en"/>
              <a:t>Aim: Empowering individuals to increase control over and improve health</a:t>
            </a:r>
          </a:p>
        </p:txBody>
      </p:sp>
    </p:spTree>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a:spcBef>
                <a:spcPts val="0"/>
              </a:spcBef>
              <a:buNone/>
            </a:pPr>
            <a:r>
              <a:rPr lang="en"/>
              <a:t>Personal Development (Information, training and learning opportunities, resources) </a:t>
            </a:r>
          </a:p>
        </p:txBody>
      </p:sp>
      <p:sp>
        <p:nvSpPr>
          <p:cNvPr id="198" name="Shape 198"/>
          <p:cNvSpPr txBox="1">
            <a:spLocks noGrp="1"/>
          </p:cNvSpPr>
          <p:nvPr>
            <p:ph type="body" idx="1"/>
          </p:nvPr>
        </p:nvSpPr>
        <p:spPr>
          <a:xfrm>
            <a:off x="311700" y="1472500"/>
            <a:ext cx="3999899" cy="3334800"/>
          </a:xfrm>
          <a:prstGeom prst="rect">
            <a:avLst/>
          </a:prstGeom>
        </p:spPr>
        <p:txBody>
          <a:bodyPr lIns="91425" tIns="91425" rIns="91425" bIns="91425" anchor="t" anchorCtr="0">
            <a:noAutofit/>
          </a:bodyPr>
          <a:lstStyle/>
          <a:p>
            <a:pPr lvl="0">
              <a:spcBef>
                <a:spcPts val="0"/>
              </a:spcBef>
              <a:buNone/>
            </a:pPr>
            <a:r>
              <a:rPr lang="en" sz="1800"/>
              <a:t>e.g. strengthen individual skills through free and readily available health information; target functional literacy skills to enable individuals to interpret written and oral information about health, conduct store tours to educate people about healthy foods, thereby enabling them to make healthier food choices etc etc…. </a:t>
            </a:r>
          </a:p>
        </p:txBody>
      </p:sp>
      <p:sp>
        <p:nvSpPr>
          <p:cNvPr id="199" name="Shape 199"/>
          <p:cNvSpPr txBox="1">
            <a:spLocks noGrp="1"/>
          </p:cNvSpPr>
          <p:nvPr>
            <p:ph type="body" idx="2"/>
          </p:nvPr>
        </p:nvSpPr>
        <p:spPr>
          <a:xfrm>
            <a:off x="4945950" y="1540625"/>
            <a:ext cx="3999899" cy="3334800"/>
          </a:xfrm>
          <a:prstGeom prst="rect">
            <a:avLst/>
          </a:prstGeom>
        </p:spPr>
        <p:txBody>
          <a:bodyPr lIns="91425" tIns="91425" rIns="91425" bIns="91425" anchor="t" anchorCtr="0">
            <a:noAutofit/>
          </a:bodyPr>
          <a:lstStyle/>
          <a:p>
            <a:pPr lvl="0">
              <a:spcBef>
                <a:spcPts val="0"/>
              </a:spcBef>
              <a:buNone/>
            </a:pPr>
            <a:r>
              <a:rPr lang="en" sz="1200"/>
              <a:t>Make available free public training in the use of technology such as searching the Internet for reliable health information * Develop free cancer information resources that are marketed and accessible by the whole community * Free on-line learning programs in smoking cessation, fitness and general health * Make available in all public libraries, information and other resources on cancer prevention, cancer treatment and cancer support services. Including practical advice, service directories and a list of credible websites designed to provide accurate cancer information to the public. * Widely distribute accurate information (via mass media - newspapers, TV etc and family doctors) on warning signs and the early detection of cancer </a:t>
            </a:r>
          </a:p>
        </p:txBody>
      </p:sp>
    </p:spTree>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ctrTitle"/>
          </p:nvPr>
        </p:nvSpPr>
        <p:spPr>
          <a:xfrm>
            <a:off x="344250" y="1403850"/>
            <a:ext cx="8455500" cy="2146800"/>
          </a:xfrm>
          <a:prstGeom prst="rect">
            <a:avLst/>
          </a:prstGeom>
        </p:spPr>
        <p:txBody>
          <a:bodyPr lIns="91425" tIns="91425" rIns="91425" bIns="91425" anchor="ctr" anchorCtr="0">
            <a:noAutofit/>
          </a:bodyPr>
          <a:lstStyle/>
          <a:p>
            <a:pPr lvl="0">
              <a:spcBef>
                <a:spcPts val="0"/>
              </a:spcBef>
              <a:buNone/>
            </a:pPr>
            <a:r>
              <a:rPr lang="en"/>
              <a:t>Reorient Health Services</a:t>
            </a:r>
          </a:p>
        </p:txBody>
      </p:sp>
      <p:sp>
        <p:nvSpPr>
          <p:cNvPr id="205" name="Shape 205"/>
          <p:cNvSpPr txBox="1">
            <a:spLocks noGrp="1"/>
          </p:cNvSpPr>
          <p:nvPr>
            <p:ph type="subTitle" idx="1"/>
          </p:nvPr>
        </p:nvSpPr>
        <p:spPr>
          <a:xfrm>
            <a:off x="832500" y="3620925"/>
            <a:ext cx="7647899" cy="1374000"/>
          </a:xfrm>
          <a:prstGeom prst="rect">
            <a:avLst/>
          </a:prstGeom>
        </p:spPr>
        <p:txBody>
          <a:bodyPr lIns="91425" tIns="91425" rIns="91425" bIns="91425" anchor="ctr" anchorCtr="0">
            <a:noAutofit/>
          </a:bodyPr>
          <a:lstStyle/>
          <a:p>
            <a:pPr lvl="0">
              <a:spcBef>
                <a:spcPts val="0"/>
              </a:spcBef>
              <a:buNone/>
            </a:pPr>
            <a:r>
              <a:rPr lang="en"/>
              <a:t>Aim: Shift the focus towards prevention in settings focused on providing clinical and curative services.</a:t>
            </a:r>
          </a:p>
        </p:txBody>
      </p:sp>
    </p:spTree>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391175" y="569925"/>
            <a:ext cx="8520599" cy="572699"/>
          </a:xfrm>
          <a:prstGeom prst="rect">
            <a:avLst/>
          </a:prstGeom>
        </p:spPr>
        <p:txBody>
          <a:bodyPr lIns="91425" tIns="91425" rIns="91425" bIns="91425" anchor="t" anchorCtr="0">
            <a:noAutofit/>
          </a:bodyPr>
          <a:lstStyle/>
          <a:p>
            <a:pPr lvl="0">
              <a:lnSpc>
                <a:spcPct val="115000"/>
              </a:lnSpc>
              <a:spcBef>
                <a:spcPts val="0"/>
              </a:spcBef>
              <a:spcAft>
                <a:spcPts val="1600"/>
              </a:spcAft>
              <a:buClr>
                <a:schemeClr val="dk2"/>
              </a:buClr>
              <a:buSzPct val="45833"/>
              <a:buFont typeface="Arial"/>
              <a:buNone/>
            </a:pPr>
            <a:r>
              <a:rPr lang="en" sz="2400" b="1">
                <a:solidFill>
                  <a:srgbClr val="FF0000"/>
                </a:solidFill>
                <a:latin typeface="Playfair Display"/>
                <a:ea typeface="Playfair Display"/>
                <a:cs typeface="Playfair Display"/>
                <a:sym typeface="Playfair Display"/>
              </a:rPr>
              <a:t>Health Professional</a:t>
            </a:r>
          </a:p>
        </p:txBody>
      </p:sp>
      <p:sp>
        <p:nvSpPr>
          <p:cNvPr id="211" name="Shape 211"/>
          <p:cNvSpPr txBox="1">
            <a:spLocks noGrp="1"/>
          </p:cNvSpPr>
          <p:nvPr>
            <p:ph type="body" idx="1"/>
          </p:nvPr>
        </p:nvSpPr>
        <p:spPr>
          <a:xfrm>
            <a:off x="311700" y="1234075"/>
            <a:ext cx="8520599" cy="3334800"/>
          </a:xfrm>
          <a:prstGeom prst="rect">
            <a:avLst/>
          </a:prstGeom>
        </p:spPr>
        <p:txBody>
          <a:bodyPr lIns="91425" tIns="91425" rIns="91425" bIns="91425" anchor="t" anchorCtr="0">
            <a:noAutofit/>
          </a:bodyPr>
          <a:lstStyle/>
          <a:p>
            <a:pPr lvl="0">
              <a:spcBef>
                <a:spcPts val="0"/>
              </a:spcBef>
              <a:buNone/>
            </a:pPr>
            <a:r>
              <a:rPr lang="en"/>
              <a:t>e.g. Educate paediatricians and family doctors about assessing second hand smoke exposure in children and counselling in smoking cessation. </a:t>
            </a:r>
          </a:p>
        </p:txBody>
      </p:sp>
    </p:spTree>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a:spcBef>
                <a:spcPts val="0"/>
              </a:spcBef>
              <a:buNone/>
            </a:pPr>
            <a:r>
              <a:rPr lang="en"/>
              <a:t>Organisational Change </a:t>
            </a:r>
          </a:p>
        </p:txBody>
      </p:sp>
      <p:sp>
        <p:nvSpPr>
          <p:cNvPr id="217" name="Shape 217"/>
          <p:cNvSpPr txBox="1">
            <a:spLocks noGrp="1"/>
          </p:cNvSpPr>
          <p:nvPr>
            <p:ph type="body" idx="1"/>
          </p:nvPr>
        </p:nvSpPr>
        <p:spPr>
          <a:xfrm>
            <a:off x="311700" y="1066200"/>
            <a:ext cx="8520599" cy="3502800"/>
          </a:xfrm>
          <a:prstGeom prst="rect">
            <a:avLst/>
          </a:prstGeom>
        </p:spPr>
        <p:txBody>
          <a:bodyPr lIns="91425" tIns="91425" rIns="91425" bIns="91425" anchor="t" anchorCtr="0">
            <a:noAutofit/>
          </a:bodyPr>
          <a:lstStyle/>
          <a:p>
            <a:pPr lvl="0">
              <a:spcBef>
                <a:spcPts val="0"/>
              </a:spcBef>
              <a:buNone/>
            </a:pPr>
            <a:r>
              <a:rPr lang="en"/>
              <a:t>Government commitment to resources (staff, dollars and infrastructure) to disease prevention in health care services. * Allocation of adequate resources for interpreters and multilingual information * Educate health care providers about health literacy to support improvements in communication with patients with low health literacy levels. * Provide information and resources to health service providers on counselling parents on how to advise their children on smoking, and how to directly promote smoking prevention and cessation among children. * Establish health promotion officer positions to develop and coordinate preventive health activities such as promotion of childhood vaccination and adult cancer screening, importance of avoiding UV exposure in children, consequences to children’s health of second hand smoke etc</a:t>
            </a:r>
          </a:p>
        </p:txBody>
      </p:sp>
    </p:spTree>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490250" y="526350"/>
            <a:ext cx="5618700" cy="4090800"/>
          </a:xfrm>
          <a:prstGeom prst="rect">
            <a:avLst/>
          </a:prstGeom>
        </p:spPr>
        <p:txBody>
          <a:bodyPr lIns="91425" tIns="91425" rIns="91425" bIns="91425" anchor="ctr" anchorCtr="0">
            <a:noAutofit/>
          </a:bodyPr>
          <a:lstStyle/>
          <a:p>
            <a:pPr lvl="0">
              <a:spcBef>
                <a:spcPts val="0"/>
              </a:spcBef>
              <a:buNone/>
            </a:pPr>
            <a:r>
              <a:rPr lang="en"/>
              <a:t>Sample HSC Question &amp; Answer</a:t>
            </a:r>
          </a:p>
        </p:txBody>
      </p:sp>
    </p:spTree>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ctrTitle"/>
          </p:nvPr>
        </p:nvSpPr>
        <p:spPr>
          <a:xfrm>
            <a:off x="344250" y="475900"/>
            <a:ext cx="8455500" cy="3074699"/>
          </a:xfrm>
          <a:prstGeom prst="rect">
            <a:avLst/>
          </a:prstGeom>
        </p:spPr>
        <p:txBody>
          <a:bodyPr lIns="91425" tIns="91425" rIns="91425" bIns="91425" anchor="ctr" anchorCtr="0">
            <a:noAutofit/>
          </a:bodyPr>
          <a:lstStyle/>
          <a:p>
            <a:pPr lvl="0">
              <a:spcBef>
                <a:spcPts val="0"/>
              </a:spcBef>
              <a:buNone/>
            </a:pPr>
            <a:r>
              <a:rPr lang="en" sz="4000"/>
              <a:t>Argue the benefits of applying the Ottawa Charter to ONE health promotion initiative.</a:t>
            </a:r>
            <a:r>
              <a:rPr lang="en"/>
              <a:t>  </a:t>
            </a:r>
          </a:p>
        </p:txBody>
      </p:sp>
      <p:sp>
        <p:nvSpPr>
          <p:cNvPr id="228" name="Shape 228"/>
          <p:cNvSpPr txBox="1">
            <a:spLocks noGrp="1"/>
          </p:cNvSpPr>
          <p:nvPr>
            <p:ph type="subTitle" idx="1"/>
          </p:nvPr>
        </p:nvSpPr>
        <p:spPr>
          <a:xfrm>
            <a:off x="344250" y="3550650"/>
            <a:ext cx="4910100" cy="577799"/>
          </a:xfrm>
          <a:prstGeom prst="rect">
            <a:avLst/>
          </a:prstGeom>
        </p:spPr>
        <p:txBody>
          <a:bodyPr lIns="91425" tIns="91425" rIns="91425" bIns="91425" anchor="ctr" anchorCtr="0">
            <a:noAutofit/>
          </a:bodyPr>
          <a:lstStyle/>
          <a:p>
            <a:pPr lvl="0">
              <a:spcBef>
                <a:spcPts val="0"/>
              </a:spcBef>
              <a:buNone/>
            </a:pPr>
            <a:r>
              <a:rPr lang="en"/>
              <a:t>8 marks 2010 HSC</a:t>
            </a:r>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344250" y="1403850"/>
            <a:ext cx="8455500" cy="2146800"/>
          </a:xfrm>
          <a:prstGeom prst="rect">
            <a:avLst/>
          </a:prstGeom>
        </p:spPr>
        <p:txBody>
          <a:bodyPr lIns="91425" tIns="91425" rIns="91425" bIns="91425" anchor="ctr" anchorCtr="0">
            <a:noAutofit/>
          </a:bodyPr>
          <a:lstStyle/>
          <a:p>
            <a:pPr lvl="0">
              <a:spcBef>
                <a:spcPts val="0"/>
              </a:spcBef>
              <a:buNone/>
            </a:pPr>
            <a:r>
              <a:rPr lang="en"/>
              <a:t>Building Healthy Public Policy </a:t>
            </a:r>
          </a:p>
        </p:txBody>
      </p:sp>
    </p:spTree>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233" name="Shape 233"/>
          <p:cNvPicPr preferRelativeResize="0"/>
          <p:nvPr/>
        </p:nvPicPr>
        <p:blipFill>
          <a:blip r:embed="rId3">
            <a:alphaModFix/>
          </a:blip>
          <a:stretch>
            <a:fillRect/>
          </a:stretch>
        </p:blipFill>
        <p:spPr>
          <a:xfrm>
            <a:off x="0" y="112450"/>
            <a:ext cx="9144001" cy="498452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type="title"/>
          </p:nvPr>
        </p:nvSpPr>
        <p:spPr>
          <a:xfrm>
            <a:off x="490250" y="526350"/>
            <a:ext cx="5618700" cy="4090800"/>
          </a:xfrm>
          <a:prstGeom prst="rect">
            <a:avLst/>
          </a:prstGeom>
        </p:spPr>
        <p:txBody>
          <a:bodyPr lIns="91425" tIns="91425" rIns="91425" bIns="91425" anchor="ctr" anchorCtr="0">
            <a:noAutofit/>
          </a:bodyPr>
          <a:lstStyle/>
          <a:p>
            <a:pPr lvl="0">
              <a:spcBef>
                <a:spcPts val="0"/>
              </a:spcBef>
              <a:buNone/>
            </a:pPr>
            <a:r>
              <a:rPr lang="en"/>
              <a:t>You have 2 tasks</a:t>
            </a:r>
          </a:p>
        </p:txBody>
      </p:sp>
    </p:spTree>
  </p:cSld>
  <p:clrMapOvr>
    <a:masterClrMapping/>
  </p:clrMapOvr>
  <p:transition spd="slow">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a:spLocks noGrp="1"/>
          </p:cNvSpPr>
          <p:nvPr>
            <p:ph type="title"/>
          </p:nvPr>
        </p:nvSpPr>
        <p:spPr>
          <a:xfrm>
            <a:off x="490250" y="526350"/>
            <a:ext cx="7479299" cy="4090800"/>
          </a:xfrm>
          <a:prstGeom prst="rect">
            <a:avLst/>
          </a:prstGeom>
        </p:spPr>
        <p:txBody>
          <a:bodyPr lIns="91425" tIns="91425" rIns="91425" bIns="91425" anchor="ctr" anchorCtr="0">
            <a:noAutofit/>
          </a:bodyPr>
          <a:lstStyle/>
          <a:p>
            <a:pPr lvl="0">
              <a:spcBef>
                <a:spcPts val="0"/>
              </a:spcBef>
              <a:buNone/>
            </a:pPr>
            <a:r>
              <a:rPr lang="en"/>
              <a:t>1 - create your own breakdown of a health promotion initiative for presentation to the class </a:t>
            </a:r>
          </a:p>
        </p:txBody>
      </p:sp>
    </p:spTree>
  </p:cSld>
  <p:clrMapOvr>
    <a:masterClrMapping/>
  </p:clrMapOvr>
  <p:transition spd="slow">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title"/>
          </p:nvPr>
        </p:nvSpPr>
        <p:spPr>
          <a:xfrm>
            <a:off x="490250" y="526350"/>
            <a:ext cx="7967700" cy="4090800"/>
          </a:xfrm>
          <a:prstGeom prst="rect">
            <a:avLst/>
          </a:prstGeom>
        </p:spPr>
        <p:txBody>
          <a:bodyPr lIns="91425" tIns="91425" rIns="91425" bIns="91425" anchor="ctr" anchorCtr="0">
            <a:noAutofit/>
          </a:bodyPr>
          <a:lstStyle/>
          <a:p>
            <a:pPr lvl="0">
              <a:spcBef>
                <a:spcPts val="0"/>
              </a:spcBef>
              <a:buNone/>
            </a:pPr>
            <a:r>
              <a:rPr lang="en"/>
              <a:t>2 - answer the 2010 HSC question for both the Cancer Council &amp; your HPI </a:t>
            </a: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265500" y="1081675"/>
            <a:ext cx="4045199" cy="1786199"/>
          </a:xfrm>
          <a:prstGeom prst="rect">
            <a:avLst/>
          </a:prstGeom>
        </p:spPr>
        <p:txBody>
          <a:bodyPr lIns="91425" tIns="91425" rIns="91425" bIns="91425" anchor="b" anchorCtr="0">
            <a:noAutofit/>
          </a:bodyPr>
          <a:lstStyle/>
          <a:p>
            <a:pPr lvl="0">
              <a:spcBef>
                <a:spcPts val="0"/>
              </a:spcBef>
              <a:buNone/>
            </a:pPr>
            <a:r>
              <a:rPr lang="en" sz="2600"/>
              <a:t>To protect health across the population irrespective of SES, rurality, race etc</a:t>
            </a:r>
          </a:p>
        </p:txBody>
      </p:sp>
      <p:sp>
        <p:nvSpPr>
          <p:cNvPr id="76" name="Shape 76"/>
          <p:cNvSpPr txBox="1">
            <a:spLocks noGrp="1"/>
          </p:cNvSpPr>
          <p:nvPr>
            <p:ph type="subTitle" idx="1"/>
          </p:nvPr>
        </p:nvSpPr>
        <p:spPr>
          <a:xfrm>
            <a:off x="265500" y="768850"/>
            <a:ext cx="4045199" cy="1345500"/>
          </a:xfrm>
          <a:prstGeom prst="rect">
            <a:avLst/>
          </a:prstGeom>
        </p:spPr>
        <p:txBody>
          <a:bodyPr lIns="91425" tIns="91425" rIns="91425" bIns="91425" anchor="t" anchorCtr="0">
            <a:noAutofit/>
          </a:bodyPr>
          <a:lstStyle/>
          <a:p>
            <a:pPr lvl="0">
              <a:spcBef>
                <a:spcPts val="0"/>
              </a:spcBef>
              <a:buNone/>
            </a:pPr>
            <a:r>
              <a:rPr lang="en"/>
              <a:t>AIM</a:t>
            </a:r>
          </a:p>
        </p:txBody>
      </p:sp>
      <p:pic>
        <p:nvPicPr>
          <p:cNvPr id="77" name="Shape 77"/>
          <p:cNvPicPr preferRelativeResize="0"/>
          <p:nvPr/>
        </p:nvPicPr>
        <p:blipFill>
          <a:blip r:embed="rId3">
            <a:alphaModFix/>
          </a:blip>
          <a:stretch>
            <a:fillRect/>
          </a:stretch>
        </p:blipFill>
        <p:spPr>
          <a:xfrm>
            <a:off x="4705150" y="633912"/>
            <a:ext cx="4116600" cy="387567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490250" y="526350"/>
            <a:ext cx="5618700" cy="4090800"/>
          </a:xfrm>
          <a:prstGeom prst="rect">
            <a:avLst/>
          </a:prstGeom>
        </p:spPr>
        <p:txBody>
          <a:bodyPr lIns="91425" tIns="91425" rIns="91425" bIns="91425" anchor="ctr" anchorCtr="0">
            <a:noAutofit/>
          </a:bodyPr>
          <a:lstStyle/>
          <a:p>
            <a:pPr lvl="0">
              <a:spcBef>
                <a:spcPts val="0"/>
              </a:spcBef>
              <a:buNone/>
            </a:pPr>
            <a:r>
              <a:rPr lang="en"/>
              <a:t>Building Healthy Public Policies can be broken down in sub categories</a:t>
            </a:r>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pic>
        <p:nvPicPr>
          <p:cNvPr id="87" name="Shape 87"/>
          <p:cNvPicPr preferRelativeResize="0"/>
          <p:nvPr/>
        </p:nvPicPr>
        <p:blipFill rotWithShape="1">
          <a:blip r:embed="rId3">
            <a:alphaModFix/>
          </a:blip>
          <a:srcRect t="12286" b="12286"/>
          <a:stretch/>
        </p:blipFill>
        <p:spPr>
          <a:xfrm>
            <a:off x="0" y="0"/>
            <a:ext cx="9144001" cy="5143500"/>
          </a:xfrm>
          <a:prstGeom prst="rect">
            <a:avLst/>
          </a:prstGeom>
          <a:noFill/>
          <a:ln>
            <a:noFill/>
          </a:ln>
        </p:spPr>
      </p:pic>
      <p:sp>
        <p:nvSpPr>
          <p:cNvPr id="88" name="Shape 88"/>
          <p:cNvSpPr txBox="1">
            <a:spLocks noGrp="1"/>
          </p:cNvSpPr>
          <p:nvPr>
            <p:ph type="body" idx="1"/>
          </p:nvPr>
        </p:nvSpPr>
        <p:spPr>
          <a:xfrm>
            <a:off x="438725" y="3424200"/>
            <a:ext cx="4522799" cy="1363200"/>
          </a:xfrm>
          <a:prstGeom prst="rect">
            <a:avLst/>
          </a:prstGeom>
          <a:solidFill>
            <a:schemeClr val="lt2"/>
          </a:solidFill>
        </p:spPr>
        <p:txBody>
          <a:bodyPr lIns="91425" tIns="91425" rIns="91425" bIns="91425" anchor="ctr" anchorCtr="0">
            <a:noAutofit/>
          </a:bodyPr>
          <a:lstStyle/>
          <a:p>
            <a:pPr lvl="0" rtl="0">
              <a:spcBef>
                <a:spcPts val="0"/>
              </a:spcBef>
              <a:buNone/>
            </a:pPr>
            <a:r>
              <a:rPr lang="en"/>
              <a:t>Regulation e.g. laws preventing minors under 18 yrs purchasing alcohol and tobacco</a:t>
            </a:r>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4809350" y="126600"/>
            <a:ext cx="3981899" cy="629100"/>
          </a:xfrm>
          <a:prstGeom prst="rect">
            <a:avLst/>
          </a:prstGeom>
        </p:spPr>
        <p:txBody>
          <a:bodyPr lIns="91425" tIns="91425" rIns="91425" bIns="91425" anchor="t" anchorCtr="0">
            <a:noAutofit/>
          </a:bodyPr>
          <a:lstStyle/>
          <a:p>
            <a:pPr lvl="0" rtl="0">
              <a:spcBef>
                <a:spcPts val="0"/>
              </a:spcBef>
              <a:buNone/>
            </a:pPr>
            <a:r>
              <a:rPr lang="en" sz="3600"/>
              <a:t>Other regulations</a:t>
            </a:r>
          </a:p>
        </p:txBody>
      </p:sp>
      <p:sp>
        <p:nvSpPr>
          <p:cNvPr id="94" name="Shape 94"/>
          <p:cNvSpPr txBox="1"/>
          <p:nvPr/>
        </p:nvSpPr>
        <p:spPr>
          <a:xfrm>
            <a:off x="384950" y="839225"/>
            <a:ext cx="8163599" cy="3012299"/>
          </a:xfrm>
          <a:prstGeom prst="rect">
            <a:avLst/>
          </a:prstGeom>
          <a:noFill/>
          <a:ln>
            <a:noFill/>
          </a:ln>
        </p:spPr>
        <p:txBody>
          <a:bodyPr lIns="91425" tIns="91425" rIns="91425" bIns="91425" anchor="ctr" anchorCtr="0">
            <a:noAutofit/>
          </a:bodyPr>
          <a:lstStyle/>
          <a:p>
            <a:pPr lvl="0" rtl="0">
              <a:spcBef>
                <a:spcPts val="0"/>
              </a:spcBef>
              <a:buNone/>
            </a:pPr>
            <a:r>
              <a:rPr lang="en"/>
              <a:t>* Proposals recently developed by Food Standards Australia New Zealand (FSANZ) for mandatory nutrition content of food labelling are aimed at enabling consumers to make informed choices about the foods they purchase and consume. (FSANZ is part of the Australian Government’s Health and Ageing portfolio). </a:t>
            </a:r>
          </a:p>
          <a:p>
            <a:pPr lvl="0" rtl="0">
              <a:spcBef>
                <a:spcPts val="0"/>
              </a:spcBef>
              <a:buNone/>
            </a:pPr>
            <a:r>
              <a:rPr lang="en"/>
              <a:t>* Legislating against junk-food advertising to children. This strategy is not about restricting choice; as well targeted multimillion-dollar advertising campaigns already create an imbalance in the choices that uninformed and often disadvantaged families see as being available to them. </a:t>
            </a:r>
          </a:p>
          <a:p>
            <a:pPr lvl="0" rtl="0">
              <a:spcBef>
                <a:spcPts val="0"/>
              </a:spcBef>
              <a:buNone/>
            </a:pPr>
            <a:r>
              <a:rPr lang="en"/>
              <a:t>* Smoke free legislation (workplaces, pubs and clubs etc) to prevent and reduce tobacco use and ensure workers are protected from second hand smoke exposure in their place of employment </a:t>
            </a:r>
          </a:p>
          <a:p>
            <a:pPr lvl="0" rtl="0">
              <a:spcBef>
                <a:spcPts val="0"/>
              </a:spcBef>
              <a:buNone/>
            </a:pPr>
            <a:r>
              <a:rPr lang="en"/>
              <a:t>* National OH&amp;S legislation to protect workers from exposure to occupational carcinogens and UV exposure </a:t>
            </a:r>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790042" y="184950"/>
            <a:ext cx="8197833" cy="1873499"/>
          </a:xfrm>
          <a:prstGeom prst="rect">
            <a:avLst/>
          </a:prstGeom>
        </p:spPr>
        <p:txBody>
          <a:bodyPr lIns="91425" tIns="91425" rIns="91425" bIns="91425" anchor="ctr" anchorCtr="0">
            <a:noAutofit/>
          </a:bodyPr>
          <a:lstStyle/>
          <a:p>
            <a:pPr lvl="0">
              <a:lnSpc>
                <a:spcPct val="115000"/>
              </a:lnSpc>
              <a:spcBef>
                <a:spcPts val="0"/>
              </a:spcBef>
              <a:spcAft>
                <a:spcPts val="1600"/>
              </a:spcAft>
              <a:buClr>
                <a:schemeClr val="dk2"/>
              </a:buClr>
              <a:buSzPct val="25000"/>
              <a:buFont typeface="Arial"/>
              <a:buNone/>
            </a:pPr>
            <a:r>
              <a:rPr lang="en" sz="6000" b="1" dirty="0">
                <a:solidFill>
                  <a:schemeClr val="dk2"/>
                </a:solidFill>
                <a:latin typeface="Playfair Display"/>
                <a:ea typeface="Playfair Display"/>
                <a:cs typeface="Playfair Display"/>
                <a:sym typeface="Playfair Display"/>
              </a:rPr>
              <a:t>Fiscal Measures</a:t>
            </a:r>
          </a:p>
        </p:txBody>
      </p:sp>
      <p:sp>
        <p:nvSpPr>
          <p:cNvPr id="100" name="Shape 100"/>
          <p:cNvSpPr txBox="1">
            <a:spLocks noGrp="1"/>
          </p:cNvSpPr>
          <p:nvPr>
            <p:ph type="body" idx="4294967295"/>
          </p:nvPr>
        </p:nvSpPr>
        <p:spPr>
          <a:xfrm>
            <a:off x="311700" y="1389600"/>
            <a:ext cx="8039699" cy="3179400"/>
          </a:xfrm>
          <a:prstGeom prst="rect">
            <a:avLst/>
          </a:prstGeom>
        </p:spPr>
        <p:txBody>
          <a:bodyPr lIns="91425" tIns="91425" rIns="91425" bIns="91425" anchor="t" anchorCtr="0">
            <a:noAutofit/>
          </a:bodyPr>
          <a:lstStyle/>
          <a:p>
            <a:pPr lvl="0" rtl="0">
              <a:spcBef>
                <a:spcPts val="0"/>
              </a:spcBef>
              <a:buNone/>
            </a:pPr>
            <a:r>
              <a:rPr lang="en" sz="3000" b="1" dirty="0"/>
              <a:t>e.g. Medicare reimbursement </a:t>
            </a:r>
          </a:p>
          <a:p>
            <a:pPr lvl="0" rtl="0">
              <a:spcBef>
                <a:spcPts val="0"/>
              </a:spcBef>
              <a:buNone/>
            </a:pPr>
            <a:r>
              <a:rPr lang="en" sz="3000" b="1" dirty="0"/>
              <a:t>* Yearly Medicare funded ‘health checks’ for people over 45 yrs </a:t>
            </a:r>
          </a:p>
          <a:p>
            <a:pPr lvl="0">
              <a:spcBef>
                <a:spcPts val="0"/>
              </a:spcBef>
              <a:buNone/>
            </a:pPr>
            <a:r>
              <a:rPr lang="en" sz="3000" b="1"/>
              <a:t>* Government subsidised cancer drugs and treatments </a:t>
            </a: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490250" y="526350"/>
            <a:ext cx="7992000" cy="4090800"/>
          </a:xfrm>
          <a:prstGeom prst="rect">
            <a:avLst/>
          </a:prstGeom>
        </p:spPr>
        <p:txBody>
          <a:bodyPr lIns="91425" tIns="91425" rIns="91425" bIns="91425" anchor="ctr" anchorCtr="0">
            <a:noAutofit/>
          </a:bodyPr>
          <a:lstStyle/>
          <a:p>
            <a:pPr lvl="0" rtl="0">
              <a:spcBef>
                <a:spcPts val="0"/>
              </a:spcBef>
              <a:buNone/>
            </a:pPr>
            <a:r>
              <a:rPr lang="en"/>
              <a:t>Taxation </a:t>
            </a:r>
          </a:p>
          <a:p>
            <a:pPr lvl="0" rtl="0">
              <a:spcBef>
                <a:spcPts val="0"/>
              </a:spcBef>
              <a:buNone/>
            </a:pPr>
            <a:r>
              <a:rPr lang="en" sz="3000"/>
              <a:t>e.g. Tobacco, alcohol taxes </a:t>
            </a:r>
          </a:p>
          <a:p>
            <a:pPr lvl="0">
              <a:spcBef>
                <a:spcPts val="0"/>
              </a:spcBef>
              <a:buNone/>
            </a:pPr>
            <a:r>
              <a:rPr lang="en" sz="3000"/>
              <a:t>* Tobacco and alcohol taxation to reduce tobacco and alcohol use</a:t>
            </a:r>
          </a:p>
        </p:txBody>
      </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F9D58"/>
      </a:accent4>
      <a:accent5>
        <a:srgbClr val="01AFD1"/>
      </a:accent5>
      <a:accent6>
        <a:srgbClr val="9C27B0"/>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1561</Words>
  <Application>Microsoft Office PowerPoint</Application>
  <PresentationFormat>On-screen Show (16:9)</PresentationFormat>
  <Paragraphs>78</Paragraphs>
  <Slides>33</Slides>
  <Notes>33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Montserrat</vt:lpstr>
      <vt:lpstr>Oswald</vt:lpstr>
      <vt:lpstr>Playfair Display</vt:lpstr>
      <vt:lpstr>pop</vt:lpstr>
      <vt:lpstr>HSC PDHPE</vt:lpstr>
      <vt:lpstr>TASK</vt:lpstr>
      <vt:lpstr>Building Healthy Public Policy </vt:lpstr>
      <vt:lpstr>To protect health across the population irrespective of SES, rurality, race etc</vt:lpstr>
      <vt:lpstr>Building Healthy Public Policies can be broken down in sub categories</vt:lpstr>
      <vt:lpstr>PowerPoint Presentation</vt:lpstr>
      <vt:lpstr>Other regulations</vt:lpstr>
      <vt:lpstr>Fiscal Measures</vt:lpstr>
      <vt:lpstr>Taxation  e.g. Tobacco, alcohol taxes  * Tobacco and alcohol taxation to reduce tobacco and alcohol use</vt:lpstr>
      <vt:lpstr>Policy</vt:lpstr>
      <vt:lpstr>Evidence Based Practice </vt:lpstr>
      <vt:lpstr>Create Supportive Environments </vt:lpstr>
      <vt:lpstr>Infrastructure </vt:lpstr>
      <vt:lpstr>Technology </vt:lpstr>
      <vt:lpstr>Services e.g. Free phone quit (smoking) service, Cancer Helpline, Free cancer telegroup counselling, interpreter and sign language services, </vt:lpstr>
      <vt:lpstr>Policy / Training and Resources</vt:lpstr>
      <vt:lpstr>Strengthen Communinty Action </vt:lpstr>
      <vt:lpstr>Community Development </vt:lpstr>
      <vt:lpstr>PowerPoint Presentation</vt:lpstr>
      <vt:lpstr>Community Action to address Cancer</vt:lpstr>
      <vt:lpstr>Community Action to address Cancer</vt:lpstr>
      <vt:lpstr>Healthy Kids Project</vt:lpstr>
      <vt:lpstr>Develop Personal Skills</vt:lpstr>
      <vt:lpstr>Personal Development (Information, training and learning opportunities, resources) </vt:lpstr>
      <vt:lpstr>Reorient Health Services</vt:lpstr>
      <vt:lpstr>Health Professional</vt:lpstr>
      <vt:lpstr>Organisational Change </vt:lpstr>
      <vt:lpstr>Sample HSC Question &amp; Answer</vt:lpstr>
      <vt:lpstr>Argue the benefits of applying the Ottawa Charter to ONE health promotion initiative.  </vt:lpstr>
      <vt:lpstr>PowerPoint Presentation</vt:lpstr>
      <vt:lpstr>You have 2 tasks</vt:lpstr>
      <vt:lpstr>1 - create your own breakdown of a health promotion initiative for presentation to the class </vt:lpstr>
      <vt:lpstr>2 - answer the 2010 HSC question for both the Cancer Council &amp; your HPI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HSC PDHPE</dc:title>
  <cp:lastModifiedBy>dale beattie</cp:lastModifiedBy>
  <cp:revision>1</cp:revision>
  <dcterms:modified xsi:type="dcterms:W3CDTF">2016-01-28T04:59:13Z</dcterms:modified>
</cp:coreProperties>
</file>